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9" r:id="rId3"/>
    <p:sldId id="262" r:id="rId4"/>
    <p:sldId id="267" r:id="rId5"/>
    <p:sldId id="258" r:id="rId6"/>
    <p:sldId id="257" r:id="rId7"/>
    <p:sldId id="268" r:id="rId8"/>
    <p:sldId id="269" r:id="rId9"/>
    <p:sldId id="270" r:id="rId10"/>
    <p:sldId id="275" r:id="rId11"/>
    <p:sldId id="263" r:id="rId12"/>
    <p:sldId id="265" r:id="rId13"/>
    <p:sldId id="276" r:id="rId14"/>
    <p:sldId id="273" r:id="rId15"/>
    <p:sldId id="264" r:id="rId16"/>
  </p:sldIdLst>
  <p:sldSz cx="9144000" cy="6858000" type="screen4x3"/>
  <p:notesSz cx="6669088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70" autoAdjust="0"/>
    <p:restoredTop sz="94342" autoAdjust="0"/>
  </p:normalViewPr>
  <p:slideViewPr>
    <p:cSldViewPr>
      <p:cViewPr varScale="1">
        <p:scale>
          <a:sx n="102" d="100"/>
          <a:sy n="102" d="100"/>
        </p:scale>
        <p:origin x="102" y="9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6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BADD0176-8D23-4193-9C85-8EED20B8B6E2}" type="datetimeFigureOut">
              <a:rPr lang="fi-FI" smtClean="0"/>
              <a:t>9.6.2023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6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539A68C2-72B2-4DE0-8F0C-9C2820D2E8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9338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6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0C0FA883-2662-42BB-89E5-7EF4C5479A0E}" type="datetimeFigureOut">
              <a:rPr lang="fi-FI" smtClean="0"/>
              <a:t>9.6.2023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2362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79" tIns="45139" rIns="90279" bIns="45139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689516"/>
            <a:ext cx="5335270" cy="4442698"/>
          </a:xfrm>
          <a:prstGeom prst="rect">
            <a:avLst/>
          </a:prstGeom>
        </p:spPr>
        <p:txBody>
          <a:bodyPr vert="horz" lIns="90279" tIns="45139" rIns="90279" bIns="45139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6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18A73FF3-10BD-42E4-895F-5177D3664C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3684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73FF3-10BD-42E4-895F-5177D3664C4A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8466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/>
              <a:t>Muokkaa alaotsikon perustyyliä napsautt.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9.6.2023</a:t>
            </a:fld>
            <a:endParaRPr lang="fi-F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9.6.2023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9.6.2023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9.6.2023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9.6.2023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9.6.2023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9.6.2023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9.6.2023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9.6.2023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9.6.2023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9.6.2023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/>
              <a:t>Lisää kuva napsauttamalla kuvaketta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/>
              <a:t>Muokkaa tekstin perustyylejä napsauttamalla</a:t>
            </a:r>
          </a:p>
          <a:p>
            <a:pPr lvl="1" eaLnBrk="1" latinLnBrk="0" hangingPunct="1"/>
            <a:r>
              <a:rPr kumimoji="0" lang="fi-FI"/>
              <a:t>toinen taso</a:t>
            </a:r>
          </a:p>
          <a:p>
            <a:pPr lvl="2" eaLnBrk="1" latinLnBrk="0" hangingPunct="1"/>
            <a:r>
              <a:rPr kumimoji="0" lang="fi-FI"/>
              <a:t>kolmas taso</a:t>
            </a:r>
          </a:p>
          <a:p>
            <a:pPr lvl="3" eaLnBrk="1" latinLnBrk="0" hangingPunct="1"/>
            <a:r>
              <a:rPr kumimoji="0" lang="fi-FI"/>
              <a:t>neljäs taso</a:t>
            </a:r>
          </a:p>
          <a:p>
            <a:pPr lvl="4" eaLnBrk="1" latinLnBrk="0" hangingPunct="1"/>
            <a:r>
              <a:rPr kumimoji="0" lang="fi-FI"/>
              <a:t>viides taso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20622F-D860-491E-BDF5-1140D0BC54C5}" type="datetimeFigureOut">
              <a:rPr lang="fi-FI" smtClean="0"/>
              <a:t>9.6.2023</a:t>
            </a:fld>
            <a:endParaRPr lang="fi-F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ylioppilastutkinto.fi/ylioppilastutkinto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YO-info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512832"/>
          </a:xfrm>
        </p:spPr>
        <p:txBody>
          <a:bodyPr>
            <a:normAutofit/>
          </a:bodyPr>
          <a:lstStyle/>
          <a:p>
            <a:pPr algn="ctr"/>
            <a:r>
              <a:rPr lang="fi-FI" dirty="0"/>
              <a:t>Syksy 2023</a:t>
            </a:r>
          </a:p>
          <a:p>
            <a:pPr algn="ctr"/>
            <a:endParaRPr lang="fi-FI" dirty="0"/>
          </a:p>
          <a:p>
            <a:pPr algn="ctr"/>
            <a:endParaRPr lang="fi-FI" dirty="0"/>
          </a:p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362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Hyväksy ilmoittautuminen = </a:t>
            </a:r>
            <a:r>
              <a:rPr lang="fi-FI" sz="3600" dirty="0"/>
              <a:t>allekirjoitettu sitova ilmoittautuminen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4BB679B8-F06E-42A1-B557-0BD04FE89C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224119"/>
            <a:ext cx="8229600" cy="3811525"/>
          </a:xfrm>
        </p:spPr>
      </p:pic>
    </p:spTree>
    <p:extLst>
      <p:ext uri="{BB962C8B-B14F-4D97-AF65-F5344CB8AC3E}">
        <p14:creationId xmlns:p14="http://schemas.microsoft.com/office/powerpoint/2010/main" val="3040632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586440"/>
          </a:xfrm>
        </p:spPr>
        <p:txBody>
          <a:bodyPr>
            <a:normAutofit/>
          </a:bodyPr>
          <a:lstStyle/>
          <a:p>
            <a:pPr algn="ctr"/>
            <a:r>
              <a:rPr lang="fi-FI" dirty="0"/>
              <a:t>Mitä kirjoituksiin osallistuminen maksaa?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7986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fi-FI" dirty="0"/>
              <a:t>Oppivelvollisilla viisi ensimmäistä koetta on maksuttomia. Oikeus maksuttomiin kokeisiin päättyy tutkinnon valmistuttua, pois lukien ennen valmistumista hylättyjen kokeiden uusiminen.</a:t>
            </a:r>
          </a:p>
          <a:p>
            <a:r>
              <a:rPr lang="fi-FI" dirty="0"/>
              <a:t>Tutkintokerran maksu on muuttunut koekohtaiseksi maksuksi (34€/koe), perusmaksua ei enää makseta.</a:t>
            </a:r>
          </a:p>
          <a:p>
            <a:r>
              <a:rPr lang="fi-FI" dirty="0"/>
              <a:t>Jyväskylän normaalikoulussa yliopiston laskutusjärjestelmästä tuleva lasku lähetetään opiskelijan ilmoittamaan sähköpostiosoitteeseen, </a:t>
            </a:r>
          </a:p>
          <a:p>
            <a:pPr marL="0" indent="0">
              <a:buNone/>
            </a:pPr>
            <a:r>
              <a:rPr lang="fi-FI" dirty="0"/>
              <a:t>   syksyn yo-laskun eräpäivä on elokuussa.</a:t>
            </a:r>
          </a:p>
          <a:p>
            <a:r>
              <a:rPr lang="fi-FI" dirty="0"/>
              <a:t>Maksu oikaisuvaatimuksesta on edelleen 50€. </a:t>
            </a:r>
          </a:p>
          <a:p>
            <a:pPr marL="64008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07994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08112"/>
          </a:xfrm>
        </p:spPr>
        <p:txBody>
          <a:bodyPr/>
          <a:lstStyle/>
          <a:p>
            <a:pPr algn="ctr"/>
            <a:r>
              <a:rPr lang="fi-FI" dirty="0"/>
              <a:t>Kokeiden uusiminen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420888"/>
            <a:ext cx="8229600" cy="2592288"/>
          </a:xfrm>
        </p:spPr>
        <p:txBody>
          <a:bodyPr anchor="ctr">
            <a:noAutofit/>
          </a:bodyPr>
          <a:lstStyle/>
          <a:p>
            <a:r>
              <a:rPr lang="fi-FI" sz="2800" dirty="0"/>
              <a:t>Tutkinnon jälkeen kokeita voi uusia rajattomasti.</a:t>
            </a:r>
          </a:p>
          <a:p>
            <a:r>
              <a:rPr lang="fi-FI" sz="2800" dirty="0"/>
              <a:t>Valmiin tutkinnon voi täydentää saman oppiaineen eritasoisella kokeella</a:t>
            </a:r>
          </a:p>
          <a:p>
            <a:r>
              <a:rPr lang="fi-FI" sz="2800" dirty="0"/>
              <a:t>Hylätyn pakollisen kokeen tason voi vaihtaa, </a:t>
            </a:r>
            <a:br>
              <a:rPr lang="fi-FI" sz="2800" dirty="0"/>
            </a:br>
            <a:r>
              <a:rPr lang="fi-FI" sz="2800" dirty="0"/>
              <a:t>jos tutkintoon jää vielä A-kieli/pitkä matematiikka</a:t>
            </a:r>
          </a:p>
          <a:p>
            <a:endParaRPr lang="fi-FI" sz="2800" dirty="0"/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97845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2024E-DA1B-4300-9117-A5F358710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/>
              <a:t>Hylätyn suorituksen uusiminen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38D4E4B-C902-4282-88B0-870132DF47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491" y="2420888"/>
            <a:ext cx="8683018" cy="2801264"/>
          </a:xfrm>
        </p:spPr>
      </p:pic>
    </p:spTree>
    <p:extLst>
      <p:ext uri="{BB962C8B-B14F-4D97-AF65-F5344CB8AC3E}">
        <p14:creationId xmlns:p14="http://schemas.microsoft.com/office/powerpoint/2010/main" val="406596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46856" y="6206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fi-FI" dirty="0"/>
              <a:t>Yleisimpien yo-aineiden lyhenteet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50929"/>
              </p:ext>
            </p:extLst>
          </p:nvPr>
        </p:nvGraphicFramePr>
        <p:xfrm>
          <a:off x="313184" y="1484784"/>
          <a:ext cx="8496944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83864512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59498975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576655954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35200922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Lyh.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Lyh.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6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Äidinkieli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Biologia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808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Ruotsi,</a:t>
                      </a:r>
                      <a:r>
                        <a:rPr lang="fi-FI" b="1" baseline="0" dirty="0"/>
                        <a:t> pitkä oppimäärä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Maantieto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681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Ruotsi, keskipitkä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Fysiikka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711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Englanti,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Kemia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126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Espanja,</a:t>
                      </a:r>
                      <a:r>
                        <a:rPr lang="fi-FI" b="1" baseline="0" dirty="0"/>
                        <a:t> pitkä oppimäärä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Matematiikka, pitkä oppimäärä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0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Espanja,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Matematiikka, lyhyt oppimäärä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278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FA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Ranska,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Filosofia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Ranska,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Elämänkatsomustieto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747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Saksa,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Uskonto, ev.lut.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56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Saksa, lyhyt</a:t>
                      </a:r>
                      <a:r>
                        <a:rPr lang="fi-FI" baseline="0" dirty="0"/>
                        <a:t> oppimäärä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Historia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351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Venäjä,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Psykologia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63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VC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Venäjä,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Terveystieto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961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YH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Yhteiskuntaoppi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871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613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Lisätietoa löydät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579296" cy="4389120"/>
          </a:xfrm>
        </p:spPr>
        <p:txBody>
          <a:bodyPr/>
          <a:lstStyle/>
          <a:p>
            <a:r>
              <a:rPr lang="fi-FI" dirty="0">
                <a:hlinkClick r:id="rId2"/>
              </a:rPr>
              <a:t>https://www.ylioppilastutkinto.fi/ylioppilastutkinto</a:t>
            </a:r>
            <a:endParaRPr lang="fi-FI" dirty="0"/>
          </a:p>
          <a:p>
            <a:pPr marL="0" indent="0">
              <a:buNone/>
            </a:pPr>
            <a:endParaRPr lang="fi-FI" sz="1600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6628" y="3933055"/>
            <a:ext cx="2857500" cy="1914525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80" y="3595836"/>
            <a:ext cx="2483744" cy="2483744"/>
          </a:xfrm>
          <a:prstGeom prst="rect">
            <a:avLst/>
          </a:prstGeom>
        </p:spPr>
      </p:pic>
      <p:pic>
        <p:nvPicPr>
          <p:cNvPr id="4" name="Kuva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4168" y="3836628"/>
            <a:ext cx="2284165" cy="2254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39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54953"/>
          </a:xfrm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	Ylioppilastutkinnon rakenne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9385"/>
            <a:ext cx="8229600" cy="4752528"/>
          </a:xfrm>
        </p:spPr>
        <p:txBody>
          <a:bodyPr>
            <a:normAutofit fontScale="92500" lnSpcReduction="20000"/>
          </a:bodyPr>
          <a:lstStyle/>
          <a:p>
            <a:r>
              <a:rPr lang="fi-FI" sz="2400" dirty="0"/>
              <a:t>Kaikille pakollinen koe </a:t>
            </a:r>
            <a:endParaRPr lang="fi-FI" sz="2400" dirty="0">
              <a:solidFill>
                <a:schemeClr val="accent1"/>
              </a:solidFill>
            </a:endParaRPr>
          </a:p>
          <a:p>
            <a:r>
              <a:rPr lang="fi-FI" sz="2400" dirty="0"/>
              <a:t>Seuraavista vähintään 3 ryhmästä valitaan vähintään 4 koetta:</a:t>
            </a:r>
          </a:p>
          <a:p>
            <a:endParaRPr lang="fi-FI" dirty="0"/>
          </a:p>
          <a:p>
            <a:endParaRPr lang="fi-FI" sz="2400" dirty="0"/>
          </a:p>
          <a:p>
            <a:endParaRPr lang="fi-FI" sz="2400" dirty="0"/>
          </a:p>
          <a:p>
            <a:r>
              <a:rPr lang="fi-FI" sz="2400" dirty="0"/>
              <a:t>Tutkintoon tulee sisältyä 5 koetta, joista vähintään yhdessä (vieras kieli/toinen kotimainen kieli/matematiikka) sinun tulee suorittaa pitkän oppimäärän koe</a:t>
            </a:r>
          </a:p>
          <a:p>
            <a:r>
              <a:rPr lang="fi-FI" sz="2400" dirty="0"/>
              <a:t>Yhdellä tutkintokerralla voit osallistua vain kahteen ainereaalikokeeseen</a:t>
            </a:r>
          </a:p>
          <a:p>
            <a:r>
              <a:rPr lang="fi-FI" sz="2400" dirty="0"/>
              <a:t>Voit suorittaa eri oppimäärien kokeita samassa oppiaineessa. Oppiaine lasketaan tutkintoon vain kerran. </a:t>
            </a:r>
          </a:p>
          <a:p>
            <a:r>
              <a:rPr lang="fi-FI" sz="2400" dirty="0"/>
              <a:t>Toisen kotimaisen kielen kokeen sijasta voi valita ruotsinkielisille kokelaille tarkoitetun äidinkielen ja kirjallisuuden kokeen.</a:t>
            </a:r>
          </a:p>
        </p:txBody>
      </p:sp>
      <p:sp>
        <p:nvSpPr>
          <p:cNvPr id="5" name="Suorakulmio 10"/>
          <p:cNvSpPr/>
          <p:nvPr/>
        </p:nvSpPr>
        <p:spPr>
          <a:xfrm>
            <a:off x="2707336" y="2204864"/>
            <a:ext cx="2028230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Toinen kotimainen kieli</a:t>
            </a:r>
          </a:p>
        </p:txBody>
      </p:sp>
      <p:sp>
        <p:nvSpPr>
          <p:cNvPr id="6" name="Suorakulmio 12"/>
          <p:cNvSpPr/>
          <p:nvPr/>
        </p:nvSpPr>
        <p:spPr>
          <a:xfrm>
            <a:off x="5004067" y="2204864"/>
            <a:ext cx="122413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Vieras kieli</a:t>
            </a:r>
          </a:p>
        </p:txBody>
      </p:sp>
      <p:sp>
        <p:nvSpPr>
          <p:cNvPr id="7" name="Suorakulmio 13"/>
          <p:cNvSpPr/>
          <p:nvPr/>
        </p:nvSpPr>
        <p:spPr>
          <a:xfrm>
            <a:off x="855200" y="2204864"/>
            <a:ext cx="171788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Matematiikka</a:t>
            </a:r>
          </a:p>
        </p:txBody>
      </p:sp>
      <p:sp>
        <p:nvSpPr>
          <p:cNvPr id="8" name="Suorakulmio 14"/>
          <p:cNvSpPr/>
          <p:nvPr/>
        </p:nvSpPr>
        <p:spPr>
          <a:xfrm>
            <a:off x="6496704" y="2204864"/>
            <a:ext cx="171788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Ainereaalikoe</a:t>
            </a:r>
          </a:p>
        </p:txBody>
      </p:sp>
      <p:sp>
        <p:nvSpPr>
          <p:cNvPr id="9" name="Suorakulmio 15"/>
          <p:cNvSpPr/>
          <p:nvPr/>
        </p:nvSpPr>
        <p:spPr>
          <a:xfrm>
            <a:off x="3923928" y="1187609"/>
            <a:ext cx="1976783" cy="5235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Äidinkieli</a:t>
            </a:r>
          </a:p>
        </p:txBody>
      </p:sp>
    </p:spTree>
    <p:extLst>
      <p:ext uri="{BB962C8B-B14F-4D97-AF65-F5344CB8AC3E}">
        <p14:creationId xmlns:p14="http://schemas.microsoft.com/office/powerpoint/2010/main" val="212642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fi-FI" dirty="0"/>
              <a:t>Miten valitsen ainereaalikokeet?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r>
              <a:rPr lang="fi-FI" dirty="0"/>
              <a:t>Ainereaalikokeet ryhmiteltynä kahtena eri päivänä     </a:t>
            </a:r>
          </a:p>
          <a:p>
            <a:pPr marL="0" indent="0">
              <a:buNone/>
            </a:pPr>
            <a:r>
              <a:rPr lang="fi-FI" dirty="0"/>
              <a:t>		Syksyn 2023 koepäivät</a:t>
            </a:r>
          </a:p>
          <a:p>
            <a:pPr marL="64008" indent="0">
              <a:buNone/>
            </a:pPr>
            <a:r>
              <a:rPr lang="fi-FI" dirty="0"/>
              <a:t>	    </a:t>
            </a:r>
            <a:r>
              <a:rPr lang="fi-FI" b="1" dirty="0">
                <a:solidFill>
                  <a:srgbClr val="0070C0"/>
                </a:solidFill>
              </a:rPr>
              <a:t>				</a:t>
            </a:r>
            <a:endParaRPr lang="fi-FI" dirty="0">
              <a:latin typeface="Arial Rounded MT Bold" panose="020F070403050403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139952" y="2871187"/>
            <a:ext cx="4248472" cy="28083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dirty="0"/>
          </a:p>
          <a:p>
            <a:pPr algn="ctr"/>
            <a:endParaRPr lang="fi-FI" dirty="0"/>
          </a:p>
          <a:p>
            <a:pPr algn="ctr"/>
            <a:r>
              <a:rPr lang="fi-FI" dirty="0"/>
              <a:t>Ainereaali</a:t>
            </a:r>
          </a:p>
          <a:p>
            <a:pPr algn="ctr"/>
            <a:r>
              <a:rPr lang="fi-FI" sz="1800" dirty="0">
                <a:solidFill>
                  <a:schemeClr val="tx1"/>
                </a:solidFill>
              </a:rPr>
              <a:t>To 21.9.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Evankelisluterilainen uskonto (UE)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Ortodoksinen uskonto (UO)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Elämänkatsomustieto (ET)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Yhteiskuntaoppi (YH)</a:t>
            </a:r>
            <a:br>
              <a:rPr lang="fi-FI" sz="1800" dirty="0">
                <a:solidFill>
                  <a:srgbClr val="FF0000"/>
                </a:solidFill>
              </a:rPr>
            </a:br>
            <a:r>
              <a:rPr lang="fi-FI" sz="1800" dirty="0">
                <a:solidFill>
                  <a:srgbClr val="FF0000"/>
                </a:solidFill>
              </a:rPr>
              <a:t>Maantiede (GE)</a:t>
            </a:r>
            <a:endParaRPr lang="fi-FI" sz="1800" dirty="0">
              <a:solidFill>
                <a:schemeClr val="tx1"/>
              </a:solidFill>
            </a:endParaRP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Kemia (KE)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Terveystieto (TE)</a:t>
            </a:r>
          </a:p>
          <a:p>
            <a:pPr algn="ctr"/>
            <a:endParaRPr lang="fi-FI" dirty="0">
              <a:solidFill>
                <a:srgbClr val="FF0000"/>
              </a:solidFill>
            </a:endParaRPr>
          </a:p>
          <a:p>
            <a:pPr algn="ctr"/>
            <a:endParaRPr lang="fi-FI" dirty="0"/>
          </a:p>
          <a:p>
            <a:pPr algn="ctr"/>
            <a:endParaRPr lang="fi-FI" dirty="0"/>
          </a:p>
        </p:txBody>
      </p:sp>
      <p:sp>
        <p:nvSpPr>
          <p:cNvPr id="5" name="Rounded Rectangle 4"/>
          <p:cNvSpPr/>
          <p:nvPr/>
        </p:nvSpPr>
        <p:spPr>
          <a:xfrm>
            <a:off x="457200" y="2905557"/>
            <a:ext cx="3384376" cy="28083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sz="1600" dirty="0"/>
          </a:p>
          <a:p>
            <a:pPr algn="ctr"/>
            <a:r>
              <a:rPr lang="fi-FI" sz="1600" dirty="0"/>
              <a:t>Ainereaali</a:t>
            </a:r>
          </a:p>
          <a:p>
            <a:pPr algn="ctr"/>
            <a:r>
              <a:rPr lang="fi-FI" sz="1600" dirty="0"/>
              <a:t>Ke 13.9.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Biologia (BI)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Psykologia (PS)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Filosofia (FF)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Historia (HI)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Fysiikka (FY)</a:t>
            </a:r>
          </a:p>
          <a:p>
            <a:pPr algn="ctr"/>
            <a:endParaRPr lang="fi-FI" sz="1600" dirty="0"/>
          </a:p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9123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Tutkinnon suorittamisesta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Ensimmäisellä ilmoittautumiskerralla suunnittelet alustavasti koko tutkintosi ja ilmoittaudut </a:t>
            </a:r>
            <a:r>
              <a:rPr lang="fi-FI" u="sng" dirty="0"/>
              <a:t>sitovasti seuraavaan tutkintokertaan.</a:t>
            </a:r>
          </a:p>
          <a:p>
            <a:r>
              <a:rPr lang="fi-FI" dirty="0"/>
              <a:t>Kun hajautat tutkintoasi eri kirjoituskerroille, muista, että samaan aikaan</a:t>
            </a:r>
          </a:p>
          <a:p>
            <a:pPr marL="64008" indent="0">
              <a:buNone/>
            </a:pPr>
            <a:r>
              <a:rPr lang="fi-FI" dirty="0"/>
              <a:t>    -syksyllä päättöviikko ja kirjoitukset peräkkäin </a:t>
            </a:r>
            <a:br>
              <a:rPr lang="fi-FI" dirty="0"/>
            </a:br>
            <a:r>
              <a:rPr lang="fi-FI" dirty="0"/>
              <a:t>    -keväällä 4 viikon lukuloma/ 4.jakson kurssit</a:t>
            </a:r>
          </a:p>
        </p:txBody>
      </p:sp>
    </p:spTree>
    <p:extLst>
      <p:ext uri="{BB962C8B-B14F-4D97-AF65-F5344CB8AC3E}">
        <p14:creationId xmlns:p14="http://schemas.microsoft.com/office/powerpoint/2010/main" val="190985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Voinko osallistua kirjoituksiin?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211960"/>
          </a:xfrm>
        </p:spPr>
        <p:txBody>
          <a:bodyPr/>
          <a:lstStyle/>
          <a:p>
            <a:r>
              <a:rPr lang="fi-FI" dirty="0"/>
              <a:t>Oppiaineen </a:t>
            </a:r>
            <a:r>
              <a:rPr lang="fi-FI" dirty="0">
                <a:solidFill>
                  <a:schemeClr val="accent1"/>
                </a:solidFill>
              </a:rPr>
              <a:t>pakolliset kurssit/moduulit </a:t>
            </a:r>
            <a:r>
              <a:rPr lang="fi-FI" dirty="0"/>
              <a:t>on oltava arvioituina ennen kirjalliseen kokeeseen osallistumista</a:t>
            </a:r>
          </a:p>
          <a:p>
            <a:r>
              <a:rPr lang="fi-FI" dirty="0">
                <a:solidFill>
                  <a:schemeClr val="accent1"/>
                </a:solidFill>
              </a:rPr>
              <a:t>Ylimääräisessä vieraassa kielessä </a:t>
            </a:r>
            <a:r>
              <a:rPr lang="fi-FI" dirty="0"/>
              <a:t>(jossa ei ole pakollisia kursseja) riittää kolme kurssia </a:t>
            </a:r>
          </a:p>
          <a:p>
            <a:r>
              <a:rPr lang="fi-FI" dirty="0"/>
              <a:t>Poikkeustapaukset rehtorin päätöksellä, (esimerkiksi olet viettänyt vaihto-oppilasvuoden Portugalissa tai äidinkielesi ei ole suomi)</a:t>
            </a:r>
          </a:p>
        </p:txBody>
      </p:sp>
    </p:spTree>
    <p:extLst>
      <p:ext uri="{BB962C8B-B14F-4D97-AF65-F5344CB8AC3E}">
        <p14:creationId xmlns:p14="http://schemas.microsoft.com/office/powerpoint/2010/main" val="140712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 Tutkintoon ilmoittautuminen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657" y="1988840"/>
            <a:ext cx="8229600" cy="4551784"/>
          </a:xfrm>
          <a:ln>
            <a:noFill/>
          </a:ln>
        </p:spPr>
        <p:txBody>
          <a:bodyPr>
            <a:normAutofit lnSpcReduction="10000"/>
          </a:bodyPr>
          <a:lstStyle/>
          <a:p>
            <a:r>
              <a:rPr lang="fi-FI" sz="2400" dirty="0"/>
              <a:t>Voit hajauttaa tutkinnon kokeet </a:t>
            </a:r>
          </a:p>
          <a:p>
            <a:pPr marL="0" indent="0">
              <a:buNone/>
            </a:pPr>
            <a:r>
              <a:rPr lang="fi-FI" sz="2400" dirty="0">
                <a:solidFill>
                  <a:schemeClr val="accent2">
                    <a:lumMod val="75000"/>
                  </a:schemeClr>
                </a:solidFill>
              </a:rPr>
              <a:t>    kolmeen peräkkäiseen kertaan </a:t>
            </a:r>
          </a:p>
          <a:p>
            <a:pPr marL="0" indent="0">
              <a:buNone/>
            </a:pPr>
            <a:r>
              <a:rPr lang="fi-FI" sz="2400" dirty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fi-FI" sz="2400" dirty="0"/>
              <a:t>(esim. kevät 2023, syksy 2023, kevät 2024)</a:t>
            </a:r>
          </a:p>
          <a:p>
            <a:r>
              <a:rPr lang="fi-FI" sz="2400" dirty="0"/>
              <a:t>Ilmoittautuminen on </a:t>
            </a:r>
            <a:r>
              <a:rPr lang="fi-FI" sz="2400" b="1" dirty="0">
                <a:solidFill>
                  <a:schemeClr val="accent2">
                    <a:lumMod val="75000"/>
                  </a:schemeClr>
                </a:solidFill>
              </a:rPr>
              <a:t>sitova</a:t>
            </a:r>
          </a:p>
          <a:p>
            <a:r>
              <a:rPr lang="fi-FI" sz="2400" b="1" dirty="0" err="1">
                <a:solidFill>
                  <a:schemeClr val="accent2">
                    <a:lumMod val="75000"/>
                  </a:schemeClr>
                </a:solidFill>
              </a:rPr>
              <a:t>llmoittaudu</a:t>
            </a:r>
            <a:r>
              <a:rPr lang="fi-FI" sz="2400" dirty="0"/>
              <a:t> </a:t>
            </a:r>
            <a:r>
              <a:rPr lang="fi-FI" sz="2400" b="1" dirty="0">
                <a:solidFill>
                  <a:schemeClr val="accent2">
                    <a:lumMod val="75000"/>
                  </a:schemeClr>
                </a:solidFill>
              </a:rPr>
              <a:t>Wilman kautta 5.6.2023 mennessä</a:t>
            </a:r>
          </a:p>
          <a:p>
            <a:r>
              <a:rPr lang="fi-FI" sz="2400" dirty="0"/>
              <a:t>Ilmoittautumislomake hyväksytään </a:t>
            </a:r>
            <a:r>
              <a:rPr lang="fi-FI" sz="2400" dirty="0" err="1"/>
              <a:t>täpällä</a:t>
            </a:r>
            <a:r>
              <a:rPr lang="fi-FI" sz="2400" dirty="0"/>
              <a:t> Wilmassa. </a:t>
            </a:r>
          </a:p>
          <a:p>
            <a:r>
              <a:rPr lang="fi-FI" sz="2400" dirty="0" err="1"/>
              <a:t>Täppä</a:t>
            </a:r>
            <a:r>
              <a:rPr lang="fi-FI" sz="2400" dirty="0"/>
              <a:t> vastaa allekirjoitustasi, eikä ilmoittautuminen ole voimassa ilman sitä.</a:t>
            </a:r>
          </a:p>
          <a:p>
            <a:pPr marL="0" indent="0">
              <a:buNone/>
            </a:pPr>
            <a:endParaRPr lang="fi-FI" sz="2400" dirty="0"/>
          </a:p>
          <a:p>
            <a:pPr marL="0" indent="0">
              <a:buNone/>
            </a:pPr>
            <a:endParaRPr lang="fi-FI" sz="2400" dirty="0"/>
          </a:p>
          <a:p>
            <a:pPr marL="0" indent="0">
              <a:buNone/>
            </a:pPr>
            <a:r>
              <a:rPr lang="fi-FI" sz="2400" dirty="0"/>
              <a:t>-&gt; täytä ilmoittautumislomake huolellisesti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4869160"/>
            <a:ext cx="3938358" cy="1008112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</p:pic>
    </p:spTree>
    <p:extLst>
      <p:ext uri="{BB962C8B-B14F-4D97-AF65-F5344CB8AC3E}">
        <p14:creationId xmlns:p14="http://schemas.microsoft.com/office/powerpoint/2010/main" val="191512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784976" cy="1217290"/>
          </a:xfrm>
        </p:spPr>
        <p:txBody>
          <a:bodyPr/>
          <a:lstStyle/>
          <a:p>
            <a:pPr algn="ctr"/>
            <a:r>
              <a:rPr lang="fi-FI" dirty="0"/>
              <a:t>Esimerkki tutkinnon rakenteesta</a:t>
            </a:r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4ED2078C-DB4D-4382-92BA-BE1C697088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1404036"/>
            <a:ext cx="6120680" cy="5265836"/>
          </a:xfrm>
        </p:spPr>
      </p:pic>
    </p:spTree>
    <p:extLst>
      <p:ext uri="{BB962C8B-B14F-4D97-AF65-F5344CB8AC3E}">
        <p14:creationId xmlns:p14="http://schemas.microsoft.com/office/powerpoint/2010/main" val="332523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2124" y="1052736"/>
            <a:ext cx="8462364" cy="564672"/>
          </a:xfrm>
        </p:spPr>
        <p:txBody>
          <a:bodyPr>
            <a:normAutofit/>
          </a:bodyPr>
          <a:lstStyle/>
          <a:p>
            <a:r>
              <a:rPr lang="fi-FI" sz="2800" dirty="0"/>
              <a:t>Näin ilmoittaudut Wilmassa: valitse Lomakkeet -välilehti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858DC1A8-D88F-4B5E-9A14-510A13B34E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1150" y="2167731"/>
            <a:ext cx="5981700" cy="3924300"/>
          </a:xfrm>
        </p:spPr>
      </p:pic>
    </p:spTree>
    <p:extLst>
      <p:ext uri="{BB962C8B-B14F-4D97-AF65-F5344CB8AC3E}">
        <p14:creationId xmlns:p14="http://schemas.microsoft.com/office/powerpoint/2010/main" val="73063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0" y="908720"/>
            <a:ext cx="2138397" cy="1800200"/>
          </a:xfrm>
        </p:spPr>
        <p:txBody>
          <a:bodyPr>
            <a:noAutofit/>
          </a:bodyPr>
          <a:lstStyle/>
          <a:p>
            <a:pPr algn="ctr"/>
            <a:r>
              <a:rPr lang="fi-FI" sz="3600" dirty="0"/>
              <a:t>Lomakkeen näkymä Wilmassa</a:t>
            </a:r>
          </a:p>
        </p:txBody>
      </p:sp>
      <p:pic>
        <p:nvPicPr>
          <p:cNvPr id="15" name="Sisällön paikkamerkki 14">
            <a:extLst>
              <a:ext uri="{FF2B5EF4-FFF2-40B4-BE49-F238E27FC236}">
                <a16:creationId xmlns:a16="http://schemas.microsoft.com/office/drawing/2014/main" id="{980A8A37-91A8-4C96-8D7D-E3D43C9856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9164" y="548680"/>
            <a:ext cx="6790697" cy="6128907"/>
          </a:xfrm>
        </p:spPr>
      </p:pic>
    </p:spTree>
    <p:extLst>
      <p:ext uri="{BB962C8B-B14F-4D97-AF65-F5344CB8AC3E}">
        <p14:creationId xmlns:p14="http://schemas.microsoft.com/office/powerpoint/2010/main" val="291160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rta">
  <a:themeElements>
    <a:clrScheme name="Virta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irta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irt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1010</TotalTime>
  <Words>550</Words>
  <Application>Microsoft Office PowerPoint</Application>
  <PresentationFormat>Näytössä katseltava diaesitys (4:3)</PresentationFormat>
  <Paragraphs>133</Paragraphs>
  <Slides>15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20" baseType="lpstr">
      <vt:lpstr>Arial Rounded MT Bold</vt:lpstr>
      <vt:lpstr>Calibri</vt:lpstr>
      <vt:lpstr>Constantia</vt:lpstr>
      <vt:lpstr>Wingdings 2</vt:lpstr>
      <vt:lpstr>Virta</vt:lpstr>
      <vt:lpstr>YO-info</vt:lpstr>
      <vt:lpstr>  Ylioppilastutkinnon rakenne</vt:lpstr>
      <vt:lpstr>Miten valitsen ainereaalikokeet?</vt:lpstr>
      <vt:lpstr>Tutkinnon suorittamisesta </vt:lpstr>
      <vt:lpstr>Voinko osallistua kirjoituksiin?</vt:lpstr>
      <vt:lpstr>   Tutkintoon ilmoittautuminen </vt:lpstr>
      <vt:lpstr>Esimerkki tutkinnon rakenteesta</vt:lpstr>
      <vt:lpstr>Näin ilmoittaudut Wilmassa: valitse Lomakkeet -välilehti</vt:lpstr>
      <vt:lpstr>Lomakkeen näkymä Wilmassa</vt:lpstr>
      <vt:lpstr>Hyväksy ilmoittautuminen = allekirjoitettu sitova ilmoittautuminen</vt:lpstr>
      <vt:lpstr>Mitä kirjoituksiin osallistuminen maksaa?</vt:lpstr>
      <vt:lpstr>Kokeiden uusiminen</vt:lpstr>
      <vt:lpstr>Hylätyn suorituksen uusiminen</vt:lpstr>
      <vt:lpstr>Yleisimpien yo-aineiden lyhenteet</vt:lpstr>
      <vt:lpstr>Lisätietoa löydät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YO-info</dc:title>
  <dc:creator>Kiimalainen Henna</dc:creator>
  <cp:lastModifiedBy>Kinnunen, Piia-Riitta</cp:lastModifiedBy>
  <cp:revision>141</cp:revision>
  <cp:lastPrinted>2014-11-04T13:33:30Z</cp:lastPrinted>
  <dcterms:created xsi:type="dcterms:W3CDTF">2012-10-30T07:45:45Z</dcterms:created>
  <dcterms:modified xsi:type="dcterms:W3CDTF">2023-06-09T11:04:22Z</dcterms:modified>
</cp:coreProperties>
</file>