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5143500" type="screen16x9"/>
  <p:notesSz cx="6858000" cy="9144000"/>
  <p:embeddedFontLst>
    <p:embeddedFont>
      <p:font typeface="Nunito" panose="020B0604020202020204" charset="0"/>
      <p:regular r:id="rId7"/>
      <p:bold r:id="rId8"/>
      <p:italic r:id="rId9"/>
      <p:boldItalic r:id="rId10"/>
    </p:embeddedFont>
    <p:embeddedFont>
      <p:font typeface="Maven Pro" panose="020B0604020202020204" charset="0"/>
      <p:regular r:id="rId11"/>
      <p:bold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7" d="100"/>
          <a:sy n="147" d="100"/>
        </p:scale>
        <p:origin x="126" y="4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227f7651e7a4e69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2227f7651e7a4e69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227f7651e7a4e69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2227f7651e7a4e69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2227f7651e7a4e69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2227f7651e7a4e69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name="adj1" fmla="val 8244818"/>
                  <a:gd name="adj2" fmla="val 16246175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name="adj1" fmla="val 8801158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name="adj1" fmla="val 1255410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46;p2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2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8" name="Google Shape;268;p11"/>
          <p:cNvSpPr txBox="1">
            <a:spLocks noGrp="1"/>
          </p:cNvSpPr>
          <p:nvPr>
            <p:ph type="title" hasCustomPrompt="1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>
            <a:spLocks noGrp="1"/>
          </p:cNvSpPr>
          <p:nvPr>
            <p:ph type="body" idx="1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0" name="Google Shape;270;p1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2" name="Google Shape;82;p3"/>
          <p:cNvSpPr txBox="1">
            <a:spLocks noGrp="1"/>
          </p:cNvSpPr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3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88;p4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0" name="Google Shape;90;p4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5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p5"/>
          <p:cNvSpPr txBox="1">
            <a:spLocks noGrp="1"/>
          </p:cNvSpPr>
          <p:nvPr>
            <p:ph type="body" idx="2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5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6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6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" name="Google Shape;109;p7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7"/>
          <p:cNvSpPr txBox="1">
            <a:spLocks noGrp="1"/>
          </p:cNvSpPr>
          <p:nvPr>
            <p:ph type="body" idx="1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5" name="Google Shape;125;p8"/>
          <p:cNvSpPr txBox="1">
            <a:spLocks noGrp="1"/>
          </p:cNvSpPr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8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9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9"/>
          <p:cNvSpPr txBox="1">
            <a:spLocks noGrp="1"/>
          </p:cNvSpPr>
          <p:nvPr>
            <p:ph type="subTitle" idx="1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9"/>
          <p:cNvSpPr txBox="1">
            <a:spLocks noGrp="1"/>
          </p:cNvSpPr>
          <p:nvPr>
            <p:ph type="body" idx="2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34" name="Google Shape;134;p9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10"/>
          <p:cNvSpPr txBox="1">
            <a:spLocks noGrp="1"/>
          </p:cNvSpPr>
          <p:nvPr>
            <p:ph type="body" idx="1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40" name="Google Shape;140;p10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ment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eda.net/jyu/normaalikoulu/ops/luku1/l/alakoulu-1-6/kkj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h.fi/fi/opettajat-ja-kasvattajat/unesco-koulut-unesco-aspne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kohtivuotta2030.blogspot.com/" TargetMode="External"/><Relationship Id="rId5" Type="http://schemas.openxmlformats.org/officeDocument/2006/relationships/hyperlink" Target="https://www.unicef.fi/koulut/" TargetMode="External"/><Relationship Id="rId4" Type="http://schemas.openxmlformats.org/officeDocument/2006/relationships/hyperlink" Target="https://www.ykliitto.fi/yk-teemat/kestava-kehitys/kestavan-kehityksen-tavoittee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Jyväskylän normaalikoulu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-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Unesco -koulu</a:t>
            </a:r>
            <a:endParaRPr/>
          </a:p>
        </p:txBody>
      </p:sp>
      <p:sp>
        <p:nvSpPr>
          <p:cNvPr id="278" name="Google Shape;278;p13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9" name="Google Shape;27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1900" y="152400"/>
            <a:ext cx="3759700" cy="25200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4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Mitä se tarkoittaa?</a:t>
            </a:r>
            <a:endParaRPr/>
          </a:p>
        </p:txBody>
      </p:sp>
      <p:sp>
        <p:nvSpPr>
          <p:cNvPr id="285" name="Google Shape;285;p14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Olemme sitoutuneet edistämään:</a:t>
            </a:r>
            <a:endParaRPr/>
          </a:p>
          <a:p>
            <a:pPr marL="914400" lvl="0" indent="-311150" algn="l" rtl="0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fi"/>
              <a:t>kulttuurienvälistä vuorovaikutusta</a:t>
            </a:r>
            <a:endParaRPr/>
          </a:p>
          <a:p>
            <a:pPr marL="9144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fi"/>
              <a:t>rauhaa</a:t>
            </a:r>
            <a:endParaRPr/>
          </a:p>
          <a:p>
            <a:pPr marL="9144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fi"/>
              <a:t>kestävää tulevaisuutta</a:t>
            </a:r>
            <a:endParaRPr/>
          </a:p>
          <a:p>
            <a:pPr marL="9144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fi"/>
              <a:t>laadukasta koulutusta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fi"/>
              <a:t>Maailmankansalaiseksi kasvaminen on osa jokapäiväistä työtämme!</a:t>
            </a:r>
            <a:endParaRPr/>
          </a:p>
          <a:p>
            <a:pPr marL="9144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Vuosikello</a:t>
            </a:r>
            <a:endParaRPr/>
          </a:p>
        </p:txBody>
      </p:sp>
      <p:sp>
        <p:nvSpPr>
          <p:cNvPr id="291" name="Google Shape;291;p15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fi" u="sng">
                <a:solidFill>
                  <a:schemeClr val="hlink"/>
                </a:solidFill>
                <a:hlinkClick r:id="rId3"/>
              </a:rPr>
              <a:t>Vuosisuunnitelma</a:t>
            </a:r>
            <a:endParaRPr/>
          </a:p>
        </p:txBody>
      </p:sp>
      <p:pic>
        <p:nvPicPr>
          <p:cNvPr id="292" name="Google Shape;29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71052" y="311163"/>
            <a:ext cx="4328099" cy="4322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6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Linkkejä opetuksen tueksi</a:t>
            </a:r>
            <a:endParaRPr/>
          </a:p>
        </p:txBody>
      </p:sp>
      <p:sp>
        <p:nvSpPr>
          <p:cNvPr id="298" name="Google Shape;298;p16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u="sng" dirty="0">
                <a:solidFill>
                  <a:schemeClr val="hlink"/>
                </a:solidFill>
                <a:hlinkClick r:id="rId3"/>
              </a:rPr>
              <a:t>Opetushallituksen Unesco </a:t>
            </a:r>
            <a:r>
              <a:rPr lang="fi" u="sng" dirty="0" smtClean="0">
                <a:solidFill>
                  <a:schemeClr val="hlink"/>
                </a:solidFill>
                <a:hlinkClick r:id="rId3"/>
              </a:rPr>
              <a:t>–koulusivut</a:t>
            </a:r>
            <a:endParaRPr lang="fi" u="sng" dirty="0" smtClean="0">
              <a:solidFill>
                <a:schemeClr val="hlink"/>
              </a:solidFill>
            </a:endParaRPr>
          </a:p>
          <a:p>
            <a:pPr marL="0" lvl="0" indent="0">
              <a:buNone/>
            </a:pPr>
            <a:r>
              <a:rPr lang="fi-FI" dirty="0">
                <a:hlinkClick r:id="rId3"/>
              </a:rPr>
              <a:t>https://www.oph.fi/fi/opettajat-ja-kasvattajat/unesco-koulut-unesco-aspnet</a:t>
            </a:r>
            <a:endParaRPr dirty="0"/>
          </a:p>
          <a:p>
            <a:pPr marL="0" lvl="0" indent="0">
              <a:spcBef>
                <a:spcPts val="1600"/>
              </a:spcBef>
              <a:buNone/>
            </a:pPr>
            <a:r>
              <a:rPr lang="fi" u="sng" dirty="0">
                <a:solidFill>
                  <a:schemeClr val="hlink"/>
                </a:solidFill>
                <a:hlinkClick r:id="rId4"/>
              </a:rPr>
              <a:t>YK:n Agenda2030 </a:t>
            </a:r>
            <a:r>
              <a:rPr lang="fi" u="sng" dirty="0" smtClean="0">
                <a:solidFill>
                  <a:schemeClr val="hlink"/>
                </a:solidFill>
                <a:hlinkClick r:id="rId4"/>
              </a:rPr>
              <a:t>–sivusto</a:t>
            </a:r>
            <a:r>
              <a:rPr lang="fi" u="sng" dirty="0">
                <a:solidFill>
                  <a:schemeClr val="hlink"/>
                </a:solidFill>
              </a:rPr>
              <a:t/>
            </a:r>
            <a:br>
              <a:rPr lang="fi" u="sng" dirty="0">
                <a:solidFill>
                  <a:schemeClr val="hlink"/>
                </a:solidFill>
              </a:rPr>
            </a:br>
            <a:r>
              <a:rPr lang="fi-FI" dirty="0">
                <a:hlinkClick r:id="rId4"/>
              </a:rPr>
              <a:t>https://www.ykliitto.fi/yk-teemat/kestava-kehitys/kestavan-kehityksen-tavoitteet</a:t>
            </a:r>
            <a:endParaRPr dirty="0"/>
          </a:p>
          <a:p>
            <a:pPr marL="0" lvl="0" indent="0">
              <a:spcBef>
                <a:spcPts val="1600"/>
              </a:spcBef>
              <a:buNone/>
            </a:pPr>
            <a:r>
              <a:rPr lang="fi" u="sng" dirty="0">
                <a:solidFill>
                  <a:schemeClr val="hlink"/>
                </a:solidFill>
                <a:hlinkClick r:id="rId5"/>
              </a:rPr>
              <a:t>Unicef </a:t>
            </a:r>
            <a:r>
              <a:rPr lang="fi" u="sng" dirty="0" smtClean="0">
                <a:solidFill>
                  <a:schemeClr val="hlink"/>
                </a:solidFill>
                <a:hlinkClick r:id="rId5"/>
              </a:rPr>
              <a:t>koulusivut</a:t>
            </a:r>
            <a:r>
              <a:rPr lang="fi" u="sng" dirty="0">
                <a:solidFill>
                  <a:schemeClr val="hlink"/>
                </a:solidFill>
              </a:rPr>
              <a:t/>
            </a:r>
            <a:br>
              <a:rPr lang="fi" u="sng" dirty="0">
                <a:solidFill>
                  <a:schemeClr val="hlink"/>
                </a:solidFill>
              </a:rPr>
            </a:br>
            <a:r>
              <a:rPr lang="fi-FI" dirty="0">
                <a:hlinkClick r:id="rId5"/>
              </a:rPr>
              <a:t>https://www.unicef.fi/koulut/</a:t>
            </a:r>
            <a:endParaRPr dirty="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fi" u="sng" dirty="0">
                <a:solidFill>
                  <a:schemeClr val="hlink"/>
                </a:solidFill>
                <a:hlinkClick r:id="rId6"/>
              </a:rPr>
              <a:t>Kohti vuotta </a:t>
            </a:r>
            <a:r>
              <a:rPr lang="fi" u="sng" dirty="0" smtClean="0">
                <a:solidFill>
                  <a:schemeClr val="hlink"/>
                </a:solidFill>
                <a:hlinkClick r:id="rId6"/>
              </a:rPr>
              <a:t>2030</a:t>
            </a:r>
            <a:r>
              <a:rPr lang="fi" u="sng" dirty="0" smtClean="0">
                <a:solidFill>
                  <a:schemeClr val="hlink"/>
                </a:solidFill>
              </a:rPr>
              <a:t/>
            </a:r>
            <a:br>
              <a:rPr lang="fi" u="sng" dirty="0" smtClean="0">
                <a:solidFill>
                  <a:schemeClr val="hlink"/>
                </a:solidFill>
              </a:rPr>
            </a:br>
            <a:r>
              <a:rPr lang="fi-FI">
                <a:hlinkClick r:id="rId6"/>
              </a:rPr>
              <a:t>http://</a:t>
            </a:r>
            <a:r>
              <a:rPr lang="fi-FI">
                <a:hlinkClick r:id="rId6"/>
              </a:rPr>
              <a:t>kohtivuotta2030.blogspot.com</a:t>
            </a:r>
            <a:r>
              <a:rPr lang="fi-FI" smtClean="0">
                <a:hlinkClick r:id="rId6"/>
              </a:rPr>
              <a:t>/</a:t>
            </a:r>
            <a:endParaRPr lang="fi-FI" smtClean="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</Words>
  <Application>Microsoft Office PowerPoint</Application>
  <PresentationFormat>On-screen Show (16:9)</PresentationFormat>
  <Paragraphs>19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Nunito</vt:lpstr>
      <vt:lpstr>Maven Pro</vt:lpstr>
      <vt:lpstr>Arial</vt:lpstr>
      <vt:lpstr>Momentum</vt:lpstr>
      <vt:lpstr>Jyväskylän normaalikoulu - Unesco -koulu</vt:lpstr>
      <vt:lpstr>Mitä se tarkoittaa?</vt:lpstr>
      <vt:lpstr>Vuosikello</vt:lpstr>
      <vt:lpstr>Linkkejä opetuksen tueksi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Jyväskylän normaalikoulu - Unesco -koulu</dc:title>
  <cp:lastModifiedBy>Leppiniemi, Markus</cp:lastModifiedBy>
  <cp:revision>1</cp:revision>
  <dcterms:modified xsi:type="dcterms:W3CDTF">2019-08-23T07:03:07Z</dcterms:modified>
</cp:coreProperties>
</file>