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82" r:id="rId4"/>
    <p:sldId id="286" r:id="rId5"/>
    <p:sldId id="288" r:id="rId6"/>
    <p:sldId id="270" r:id="rId7"/>
    <p:sldId id="285" r:id="rId8"/>
    <p:sldId id="274" r:id="rId9"/>
    <p:sldId id="258" r:id="rId10"/>
    <p:sldId id="283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Jyväskylän normaalikoulu - opetusharjoittelu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1EA6-ACC6-4C15-843F-150A1D05C422}" type="datetimeFigureOut">
              <a:rPr lang="fi-FI" smtClean="0"/>
              <a:t>24.8.2018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70C7A-83DF-4496-B89E-C9B675BA97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4603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781C5-84E9-41B2-A316-DDB0DE100CCA}" type="datetimeFigureOut">
              <a:rPr lang="fi-FI" smtClean="0"/>
              <a:t>24.8.2018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Jyväskylän normaalikoulu - opetusharjoittelu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FF4B-1080-4D4B-A5A3-9358989A7E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7182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 noChangeAspect="1"/>
          </p:cNvSpPr>
          <p:nvPr/>
        </p:nvSpPr>
        <p:spPr bwMode="auto">
          <a:xfrm>
            <a:off x="0" y="4937754"/>
            <a:ext cx="12192000" cy="143026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12F6B"/>
          </a:solidFill>
          <a:ln w="9525"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396" y="6041367"/>
            <a:ext cx="2184605" cy="365124"/>
          </a:xfrm>
        </p:spPr>
        <p:txBody>
          <a:bodyPr lIns="90000">
            <a:no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99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12F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rgbClr val="012F6B"/>
          </a:solidFill>
          <a:ln>
            <a:solidFill>
              <a:srgbClr val="012F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1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12F6B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87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012F6B"/>
          </a:solidFill>
          <a:ln>
            <a:solidFill>
              <a:srgbClr val="012F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4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002060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5" y="1081460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268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012F6B"/>
          </a:solidFill>
          <a:ln>
            <a:solidFill>
              <a:srgbClr val="012F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2" y="2435961"/>
            <a:ext cx="4382521" cy="200778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2" y="2286003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31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12F6B"/>
          </a:solidFill>
          <a:ln>
            <a:solidFill>
              <a:srgbClr val="012F6B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marL="342891" indent="-342891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02060"/>
                </a:solidFill>
              </a:defRPr>
            </a:lvl1pPr>
            <a:lvl2pPr marL="742932" indent="-28574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02060"/>
                </a:solidFill>
              </a:defRPr>
            </a:lvl2pPr>
            <a:lvl3pPr marL="1142971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02060"/>
                </a:solidFill>
              </a:defRPr>
            </a:lvl3pPr>
            <a:lvl4pPr marL="1600160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02060"/>
                </a:solidFill>
              </a:defRPr>
            </a:lvl4pPr>
            <a:lvl5pPr marL="2057349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089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12F6B"/>
          </a:solidFill>
          <a:ln>
            <a:solidFill>
              <a:srgbClr val="012F6B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3" y="586171"/>
            <a:ext cx="2494791" cy="513479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3" y="446089"/>
            <a:ext cx="6611540" cy="5414962"/>
          </a:xfrm>
        </p:spPr>
        <p:txBody>
          <a:bodyPr vert="eaVert" anchor="t"/>
          <a:lstStyle>
            <a:lvl1pPr marL="342891" indent="-342891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1pPr>
            <a:lvl2pPr marL="742932" indent="-28574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2pPr>
            <a:lvl3pPr marL="1142971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3pPr>
            <a:lvl4pPr marL="1600160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4pPr>
            <a:lvl5pPr marL="2057349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08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284" y="6237289"/>
            <a:ext cx="2844800" cy="331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CF8E65-3B99-45D4-8CF5-C5337EE58604}" type="datetime1">
              <a:rPr lang="fi-FI"/>
              <a:pPr/>
              <a:t>24.8.2018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0CD8-22CB-4EB1-9BD2-3678B1BC3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4" y="2222287"/>
            <a:ext cx="10554575" cy="3636511"/>
          </a:xfrm>
        </p:spPr>
        <p:txBody>
          <a:bodyPr>
            <a:normAutofit/>
          </a:bodyPr>
          <a:lstStyle>
            <a:lvl1pPr marL="342891" indent="-342891">
              <a:buClr>
                <a:srgbClr val="002060"/>
              </a:buClr>
              <a:buFont typeface="Wingdings 2" panose="05020102010507070707" pitchFamily="18" charset="2"/>
              <a:buChar char=""/>
              <a:defRPr>
                <a:solidFill>
                  <a:srgbClr val="002060"/>
                </a:solidFill>
              </a:defRPr>
            </a:lvl1pPr>
            <a:lvl2pPr marL="742932" indent="-285744">
              <a:buClr>
                <a:srgbClr val="002060"/>
              </a:buClr>
              <a:buFont typeface="Wingdings 2" panose="05020102010507070707" pitchFamily="18" charset="2"/>
              <a:buChar char=""/>
              <a:defRPr>
                <a:solidFill>
                  <a:srgbClr val="002060"/>
                </a:solidFill>
              </a:defRPr>
            </a:lvl2pPr>
            <a:lvl3pPr marL="1142971" indent="-228594">
              <a:buClr>
                <a:srgbClr val="002060"/>
              </a:buClr>
              <a:buFont typeface="Wingdings 2" panose="05020102010507070707" pitchFamily="18" charset="2"/>
              <a:buChar char=""/>
              <a:defRPr>
                <a:solidFill>
                  <a:srgbClr val="002060"/>
                </a:solidFill>
              </a:defRPr>
            </a:lvl3pPr>
            <a:lvl4pPr marL="1600160" indent="-228594">
              <a:buClr>
                <a:srgbClr val="002060"/>
              </a:buClr>
              <a:buFont typeface="Wingdings 2" panose="05020102010507070707" pitchFamily="18" charset="2"/>
              <a:buChar char=""/>
              <a:defRPr>
                <a:solidFill>
                  <a:srgbClr val="002060"/>
                </a:solidFill>
              </a:defRPr>
            </a:lvl4pPr>
            <a:lvl5pPr marL="2057349" indent="-228594">
              <a:buClr>
                <a:srgbClr val="002060"/>
              </a:buClr>
              <a:buFont typeface="Wingdings 2" panose="05020102010507070707" pitchFamily="18" charset="2"/>
              <a:buChar char="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Jyväskylän normaalikoulu - opetusharjoittelu </a:t>
            </a:r>
            <a:endParaRPr lang="fi-FI" dirty="0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0" y="1417638"/>
            <a:ext cx="12192000" cy="143026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12F6B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99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2951396"/>
            <a:ext cx="10561419" cy="1468800"/>
          </a:xfrm>
        </p:spPr>
        <p:txBody>
          <a:bodyPr anchor="b"/>
          <a:lstStyle>
            <a:lvl1pPr algn="r">
              <a:defRPr sz="4800" b="1" cap="none">
                <a:solidFill>
                  <a:srgbClr val="012F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1" y="5281205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rgbClr val="012F6B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Jyväskylän normaalikoulu - opetusharjoittelu </a:t>
            </a:r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0" y="4937754"/>
            <a:ext cx="12192000" cy="143026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12F6B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000">
                <a:solidFill>
                  <a:srgbClr val="012F6B"/>
                </a:solidFill>
              </a:defRPr>
            </a:lvl1pPr>
          </a:lstStyle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97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F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4" y="2222291"/>
            <a:ext cx="5185873" cy="3638763"/>
          </a:xfrm>
        </p:spPr>
        <p:txBody>
          <a:bodyPr>
            <a:normAutofit/>
          </a:bodyPr>
          <a:lstStyle>
            <a:lvl1pPr marL="342900" indent="-34290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1pPr>
            <a:lvl2pPr marL="800088" indent="-34290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2pPr>
            <a:lvl3pPr marL="1257277" indent="-34290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3pPr>
            <a:lvl4pPr marL="1600166" indent="-22860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4pPr>
            <a:lvl5pPr marL="2057355" indent="-22860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8" y="2222287"/>
            <a:ext cx="5194583" cy="3638764"/>
          </a:xfrm>
        </p:spPr>
        <p:txBody>
          <a:bodyPr>
            <a:normAutofit/>
          </a:bodyPr>
          <a:lstStyle>
            <a:lvl1pPr marL="285750" indent="-28575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1pPr>
            <a:lvl2pPr marL="742938" indent="-28575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2pPr>
            <a:lvl3pPr marL="1200127" indent="-28575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3pPr>
            <a:lvl4pPr marL="1543016" indent="-17145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4pPr>
            <a:lvl5pPr marL="2000205" indent="-171450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2F6B"/>
                </a:solidFill>
              </a:defRPr>
            </a:lvl1pPr>
          </a:lstStyle>
          <a:p>
            <a:r>
              <a:rPr lang="fi-FI" dirty="0" smtClean="0"/>
              <a:t>Jyväskylän normaalikoulu - opetusharjoittelu </a:t>
            </a:r>
            <a:endParaRPr lang="fi-FI" dirty="0"/>
          </a:p>
        </p:txBody>
      </p:sp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0" y="1417638"/>
            <a:ext cx="12192000" cy="143026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12F6B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2F6B"/>
                </a:solidFill>
              </a:defRPr>
            </a:lvl1pPr>
          </a:lstStyle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69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F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0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2"/>
            <a:ext cx="5189856" cy="3109913"/>
          </a:xfrm>
        </p:spPr>
        <p:txBody>
          <a:bodyPr anchor="t">
            <a:normAutofit/>
          </a:bodyPr>
          <a:lstStyle>
            <a:lvl1pPr marL="285750" indent="-285750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1pPr>
            <a:lvl2pPr marL="742938" indent="-285750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2pPr>
            <a:lvl3pPr marL="1200127" indent="-285750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3pPr>
            <a:lvl4pPr marL="1543016" indent="-171450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4pPr>
            <a:lvl5pPr marL="2000205" indent="-171450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8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8" y="2751142"/>
            <a:ext cx="5194583" cy="3109913"/>
          </a:xfrm>
        </p:spPr>
        <p:txBody>
          <a:bodyPr anchor="t">
            <a:normAutofit/>
          </a:bodyPr>
          <a:lstStyle>
            <a:lvl1pPr marL="342891" indent="-342891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1pPr>
            <a:lvl2pPr marL="742932" indent="-285744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2pPr>
            <a:lvl3pPr marL="1142971" indent="-228594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3pPr>
            <a:lvl4pPr marL="1600160" indent="-228594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4pPr>
            <a:lvl5pPr marL="2057349" indent="-228594">
              <a:buClr>
                <a:srgbClr val="002060"/>
              </a:buClr>
              <a:buFont typeface="Wingdings 2" panose="05020102010507070707" pitchFamily="18" charset="2"/>
              <a:buChar char="¿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2F6B"/>
                </a:solidFill>
              </a:defRPr>
            </a:lvl1pPr>
          </a:lstStyle>
          <a:p>
            <a:r>
              <a:rPr lang="fi-FI" dirty="0" smtClean="0"/>
              <a:t>Jyväskylän normaalikoulu - opetusharjoittelu </a:t>
            </a:r>
            <a:endParaRPr lang="fi-FI" dirty="0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0" y="1417638"/>
            <a:ext cx="12192000" cy="143026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94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F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0" y="1417638"/>
            <a:ext cx="12192000" cy="143026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12F6B"/>
          </a:soli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912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43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  <a:solidFill>
            <a:srgbClr val="012F6B"/>
          </a:solidFill>
          <a:ln>
            <a:solidFill>
              <a:srgbClr val="012F6B"/>
            </a:solidFill>
          </a:ln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6" y="446092"/>
            <a:ext cx="6252633" cy="5414963"/>
          </a:xfrm>
        </p:spPr>
        <p:txBody>
          <a:bodyPr>
            <a:normAutofit/>
          </a:bodyPr>
          <a:lstStyle>
            <a:lvl1pPr marL="342891" indent="-342891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1pPr>
            <a:lvl2pPr marL="742932" indent="-28574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2pPr>
            <a:lvl3pPr marL="1142971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3pPr>
            <a:lvl4pPr marL="1600160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4pPr>
            <a:lvl5pPr marL="2057349" indent="-228594">
              <a:buClr>
                <a:srgbClr val="002060"/>
              </a:buClr>
              <a:buFont typeface="Wingdings 2" panose="05020102010507070707" pitchFamily="18" charset="2"/>
              <a:buChar char="¿"/>
              <a:defRPr>
                <a:solidFill>
                  <a:srgbClr val="012F6B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2"/>
            <a:ext cx="3547533" cy="3600311"/>
          </a:xfrm>
        </p:spPr>
        <p:txBody>
          <a:bodyPr/>
          <a:lstStyle>
            <a:lvl1pPr marL="0" indent="0">
              <a:buNone/>
              <a:defRPr sz="1400">
                <a:solidFill>
                  <a:srgbClr val="012F6B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Jyväskylän normaalikoulu - opetusharjoittelu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778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30" y="727526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12F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rgbClr val="012F6B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lang="en-US" dirty="0">
                <a:solidFill>
                  <a:srgbClr val="012F6B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30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012F6B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62" y="6041366"/>
            <a:ext cx="343454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39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2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4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6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012F6B"/>
                </a:solidFill>
              </a:defRPr>
            </a:lvl1pPr>
          </a:lstStyle>
          <a:p>
            <a:r>
              <a:rPr lang="fi-FI" dirty="0" smtClean="0"/>
              <a:t>Jyväskylän normaalikoulu - opetusharjoittelu 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185564" y="6041365"/>
            <a:ext cx="219643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rgbClr val="012F6B"/>
                </a:solidFill>
              </a:defRPr>
            </a:lvl1pPr>
          </a:lstStyle>
          <a:p>
            <a:fld id="{FCAC3430-D482-4119-8198-8CC0A86E2A8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7340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rgbClr val="012F6B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189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Font typeface="Wingdings 2" panose="05020102010507070707" pitchFamily="18" charset="2"/>
        <a:buChar char="¿"/>
        <a:defRPr sz="1800" kern="1200">
          <a:solidFill>
            <a:srgbClr val="012F6B"/>
          </a:solidFill>
          <a:latin typeface="+mn-lt"/>
          <a:ea typeface="+mn-ea"/>
          <a:cs typeface="+mn-cs"/>
        </a:defRPr>
      </a:lvl1pPr>
      <a:lvl2pPr marL="742938" indent="-285750" algn="l" defTabSz="457189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Font typeface="Wingdings 2" panose="05020102010507070707" pitchFamily="18" charset="2"/>
        <a:buChar char="¿"/>
        <a:defRPr sz="1600" kern="1200">
          <a:solidFill>
            <a:srgbClr val="012F6B"/>
          </a:solidFill>
          <a:latin typeface="+mn-lt"/>
          <a:ea typeface="+mn-ea"/>
          <a:cs typeface="+mn-cs"/>
        </a:defRPr>
      </a:lvl2pPr>
      <a:lvl3pPr marL="1200127" indent="-285750" algn="l" defTabSz="457189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Font typeface="Wingdings 2" panose="05020102010507070707" pitchFamily="18" charset="2"/>
        <a:buChar char="¿"/>
        <a:defRPr sz="1400" kern="1200">
          <a:solidFill>
            <a:srgbClr val="012F6B"/>
          </a:solidFill>
          <a:latin typeface="+mn-lt"/>
          <a:ea typeface="+mn-ea"/>
          <a:cs typeface="+mn-cs"/>
        </a:defRPr>
      </a:lvl3pPr>
      <a:lvl4pPr marL="1543016" indent="-171450" algn="l" defTabSz="457189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Font typeface="Wingdings 2" panose="05020102010507070707" pitchFamily="18" charset="2"/>
        <a:buChar char="¿"/>
        <a:defRPr sz="1200" kern="1200">
          <a:solidFill>
            <a:srgbClr val="012F6B"/>
          </a:solidFill>
          <a:latin typeface="+mn-lt"/>
          <a:ea typeface="+mn-ea"/>
          <a:cs typeface="+mn-cs"/>
        </a:defRPr>
      </a:lvl4pPr>
      <a:lvl5pPr marL="2000205" indent="-171450" algn="l" defTabSz="457189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Font typeface="Wingdings 2" panose="05020102010507070707" pitchFamily="18" charset="2"/>
        <a:buChar char="¿"/>
        <a:defRPr sz="1200" kern="1200">
          <a:solidFill>
            <a:srgbClr val="012F6B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id/e08e2a488bb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ialaiset.fi/" TargetMode="External"/><Relationship Id="rId2" Type="http://schemas.openxmlformats.org/officeDocument/2006/relationships/hyperlink" Target="https://wiki.uef.fi/pages/viewpage.action?pageId=336569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rssi.jyu.fi/alakoulu/opetus-ja-opiskel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ssi.jyu.fi/ohjattu-harjoittelu/luokanopettajaharjoittelu/oh3" TargetMode="External"/><Relationship Id="rId2" Type="http://schemas.openxmlformats.org/officeDocument/2006/relationships/hyperlink" Target="kopiraitti.fi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7601" y="269876"/>
            <a:ext cx="10547351" cy="796925"/>
          </a:xfrm>
        </p:spPr>
        <p:txBody>
          <a:bodyPr>
            <a:normAutofit/>
          </a:bodyPr>
          <a:lstStyle/>
          <a:p>
            <a:r>
              <a:rPr lang="fi-FI" sz="3600" dirty="0" smtClean="0">
                <a:solidFill>
                  <a:srgbClr val="3333CC"/>
                </a:solidFill>
              </a:rPr>
              <a:t>Raportointi </a:t>
            </a:r>
            <a:r>
              <a:rPr lang="fi-FI" sz="3600" dirty="0" err="1" smtClean="0">
                <a:solidFill>
                  <a:srgbClr val="3333CC"/>
                </a:solidFill>
              </a:rPr>
              <a:t>PROpeen</a:t>
            </a:r>
            <a:endParaRPr lang="fi-FI" sz="3600" dirty="0">
              <a:solidFill>
                <a:srgbClr val="3333C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2631" y="1193338"/>
            <a:ext cx="10547351" cy="5232513"/>
          </a:xfrm>
        </p:spPr>
        <p:txBody>
          <a:bodyPr>
            <a:noAutofit/>
          </a:bodyPr>
          <a:lstStyle/>
          <a:p>
            <a:endParaRPr lang="fi-FI" sz="1800" dirty="0" smtClean="0"/>
          </a:p>
          <a:p>
            <a:endParaRPr lang="fi-FI" dirty="0"/>
          </a:p>
          <a:p>
            <a:r>
              <a:rPr lang="fi-FI" sz="1800" dirty="0" smtClean="0"/>
              <a:t>Pohdi </a:t>
            </a:r>
            <a:r>
              <a:rPr lang="fi-FI" sz="1800" dirty="0" err="1"/>
              <a:t>PROpessasi</a:t>
            </a:r>
            <a:r>
              <a:rPr lang="fi-FI" sz="1800" dirty="0"/>
              <a:t>, kuinka oma opettajuutesi kehittyi </a:t>
            </a:r>
            <a:r>
              <a:rPr lang="fi-FI" sz="1800" dirty="0" smtClean="0"/>
              <a:t>kaikilla </a:t>
            </a:r>
            <a:r>
              <a:rPr lang="fi-FI" sz="1800" dirty="0" smtClean="0">
                <a:hlinkClick r:id="rId2"/>
              </a:rPr>
              <a:t>opettajuuden </a:t>
            </a:r>
            <a:r>
              <a:rPr lang="fi-FI" sz="1800" dirty="0">
                <a:hlinkClick r:id="rId2"/>
              </a:rPr>
              <a:t>ydinosaamisalueilla</a:t>
            </a:r>
            <a:r>
              <a:rPr lang="fi-FI" sz="1800" dirty="0"/>
              <a:t>, erityisesti 3. ja 5. osaamisalueilla, harjoittelun tavoitteiden ja sisältöjen </a:t>
            </a:r>
            <a:r>
              <a:rPr lang="fi-FI" sz="1800" dirty="0" smtClean="0"/>
              <a:t>kautta</a:t>
            </a:r>
            <a:r>
              <a:rPr lang="fi-FI" sz="1800" dirty="0"/>
              <a:t>. </a:t>
            </a:r>
            <a:endParaRPr lang="fi-FI" sz="1800" dirty="0" smtClean="0"/>
          </a:p>
          <a:p>
            <a:r>
              <a:rPr lang="fi-FI" sz="1800" dirty="0" smtClean="0"/>
              <a:t>Käytä lähdekirjallisuutta pohdintasi tukena.</a:t>
            </a:r>
          </a:p>
          <a:p>
            <a:r>
              <a:rPr lang="fi-FI" sz="1800" dirty="0" smtClean="0"/>
              <a:t>Lisää omaan </a:t>
            </a:r>
            <a:r>
              <a:rPr lang="fi-FI" sz="1800" dirty="0" err="1" smtClean="0"/>
              <a:t>PROpeesi</a:t>
            </a:r>
            <a:r>
              <a:rPr lang="fi-FI" sz="1800" dirty="0" smtClean="0"/>
              <a:t> ”Oppimista edistävä arviointi OH3-harjoittelussa” –kansio, jossa kuvaat arviointia oman harjoittelun reflektiomateriaalisi pohjalta:  </a:t>
            </a:r>
          </a:p>
          <a:p>
            <a:pPr marL="0" indent="0">
              <a:buNone/>
            </a:pPr>
            <a:r>
              <a:rPr lang="fi-FI" sz="1800" dirty="0" smtClean="0"/>
              <a:t>	- </a:t>
            </a:r>
            <a:r>
              <a:rPr lang="fi-FI" dirty="0"/>
              <a:t>l</a:t>
            </a:r>
            <a:r>
              <a:rPr lang="fi-FI" dirty="0" smtClean="0"/>
              <a:t>uokan arviointikulttuuri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arviointi omassa opetuksessa </a:t>
            </a:r>
          </a:p>
          <a:p>
            <a:pPr marL="0" indent="0">
              <a:buNone/>
            </a:pP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r>
              <a:rPr lang="fi-FI" sz="1400" dirty="0"/>
              <a:t/>
            </a:r>
            <a:br>
              <a:rPr lang="fi-FI" sz="1400" dirty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9161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Ryhmäohjaus </a:t>
            </a:r>
            <a:r>
              <a:rPr lang="fi-FI" dirty="0" smtClean="0"/>
              <a:t>4 kertaa</a:t>
            </a:r>
            <a:endParaRPr lang="fi-FI" dirty="0"/>
          </a:p>
          <a:p>
            <a:r>
              <a:rPr lang="fi-FI" dirty="0" smtClean="0"/>
              <a:t>Yksilöohjauksia </a:t>
            </a:r>
          </a:p>
          <a:p>
            <a:r>
              <a:rPr lang="fi-FI" dirty="0"/>
              <a:t>Raporttipalaveri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OKL:n ohjaajan rooli</a:t>
            </a:r>
          </a:p>
        </p:txBody>
      </p:sp>
    </p:spTree>
    <p:extLst>
      <p:ext uri="{BB962C8B-B14F-4D97-AF65-F5344CB8AC3E}">
        <p14:creationId xmlns:p14="http://schemas.microsoft.com/office/powerpoint/2010/main" val="27561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Atjonen</a:t>
            </a:r>
            <a:r>
              <a:rPr lang="fi-FI" dirty="0"/>
              <a:t>, P. 2007. Hyvä, paha arviointi. Helsinki: Tammi. Saatavissa: </a:t>
            </a:r>
            <a:r>
              <a:rPr lang="fi-FI" dirty="0">
                <a:hlinkClick r:id="rId2"/>
              </a:rPr>
              <a:t>https://wiki.uef.fi/pages/viewpage.action?pageId=33656978</a:t>
            </a:r>
            <a:endParaRPr lang="fi-FI" dirty="0"/>
          </a:p>
          <a:p>
            <a:r>
              <a:rPr lang="fi-FI" dirty="0" err="1"/>
              <a:t>Eskelä</a:t>
            </a:r>
            <a:r>
              <a:rPr lang="fi-FI" dirty="0"/>
              <a:t>-Haapanen, S., Hannula, M. &amp; Lepola, M. 2015. Puhe pulppuamaan! Oppimista tukeva keskustelu. Jyväskylä: PS-kustannus.</a:t>
            </a:r>
          </a:p>
          <a:p>
            <a:r>
              <a:rPr lang="fi-FI" dirty="0"/>
              <a:t>Ihme, I. 2009. Arviointi työvälineenä. Lasten ja nuorten kasvun tukeminen. Jyväskylä: PS-</a:t>
            </a:r>
            <a:r>
              <a:rPr lang="fi-FI" dirty="0" err="1"/>
              <a:t>kustanus</a:t>
            </a:r>
            <a:r>
              <a:rPr lang="fi-FI" dirty="0"/>
              <a:t>.</a:t>
            </a:r>
          </a:p>
          <a:p>
            <a:r>
              <a:rPr lang="fi-FI" dirty="0"/>
              <a:t>Liinamaa, L., Luostarinen, A. &amp; Peltomaa, I-M. 2017. Repullinen vinkkejä – Opas monialaisiin oppimiskokonaisuuksiin. Otavan Opisto. Saatavissa: </a:t>
            </a: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://www.monialaiset.fi/</a:t>
            </a:r>
            <a:endParaRPr lang="fi-FI" dirty="0"/>
          </a:p>
          <a:p>
            <a:r>
              <a:rPr lang="fi-FI" dirty="0"/>
              <a:t>Normaalikoulun perusopetuksen opetussuunnitelma. Saatavissa: </a:t>
            </a:r>
            <a:r>
              <a:rPr lang="fi-FI" dirty="0">
                <a:hlinkClick r:id="rId4"/>
              </a:rPr>
              <a:t>https://www.norssi.jyu.fi/alakoulu/opetus-ja-opiskelu</a:t>
            </a:r>
            <a:endParaRPr lang="fi-FI" dirty="0"/>
          </a:p>
          <a:p>
            <a:r>
              <a:rPr lang="fi-FI" dirty="0"/>
              <a:t>OPS2014. Perusopetuksen opetussuunnitelman perusteet. Helsinki: Opetushallitus.</a:t>
            </a:r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Lähdekirjallisuutta: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Opetusharjoittelu 3 </a:t>
            </a:r>
            <a:r>
              <a:rPr lang="fi-FI" dirty="0" smtClean="0"/>
              <a:t>OKLS3139 (6 op)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Syksy 2018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6" b="24144"/>
          <a:stretch/>
        </p:blipFill>
        <p:spPr/>
      </p:pic>
    </p:spTree>
    <p:extLst>
      <p:ext uri="{BB962C8B-B14F-4D97-AF65-F5344CB8AC3E}">
        <p14:creationId xmlns:p14="http://schemas.microsoft.com/office/powerpoint/2010/main" val="41448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330" y="1532454"/>
            <a:ext cx="10963960" cy="5056235"/>
          </a:xfrm>
        </p:spPr>
        <p:txBody>
          <a:bodyPr>
            <a:normAutofit fontScale="92500" lnSpcReduction="10000"/>
          </a:bodyPr>
          <a:lstStyle/>
          <a:p>
            <a:r>
              <a:rPr lang="fi-FI" sz="1700" dirty="0" smtClean="0"/>
              <a:t>Opintojakson </a:t>
            </a:r>
            <a:r>
              <a:rPr lang="fi-FI" sz="1700" dirty="0"/>
              <a:t>suoritettuaan opiskelija</a:t>
            </a:r>
          </a:p>
          <a:p>
            <a:pPr lvl="1"/>
            <a:r>
              <a:rPr lang="fi-FI" sz="1700" dirty="0" smtClean="0"/>
              <a:t>osaa </a:t>
            </a:r>
            <a:r>
              <a:rPr lang="fi-FI" sz="1700" dirty="0"/>
              <a:t>suunnitella, toteuttaa ja arvioida laajoja ja monialaisia </a:t>
            </a:r>
            <a:r>
              <a:rPr lang="fi-FI" sz="1700" dirty="0" smtClean="0"/>
              <a:t>oppimiskokonaisuuksia</a:t>
            </a:r>
            <a:endParaRPr lang="fi-FI" sz="1700" dirty="0"/>
          </a:p>
          <a:p>
            <a:pPr lvl="1"/>
            <a:r>
              <a:rPr lang="fi-FI" sz="1700" dirty="0" smtClean="0"/>
              <a:t>osaa ohjata ja tukea erilaisia oppimisprosesseja sekä arvioida että antaa palautetta tarkoituksenmukaisesti sen eri vaiheissa</a:t>
            </a:r>
          </a:p>
          <a:p>
            <a:pPr lvl="1"/>
            <a:r>
              <a:rPr lang="fi-FI" sz="1700" dirty="0"/>
              <a:t>osaa </a:t>
            </a:r>
            <a:r>
              <a:rPr lang="fi-FI" sz="1700" dirty="0" smtClean="0"/>
              <a:t>havainnoida ja eritellä koulun toimintakulttuurin erilaisia piirteitä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1700" dirty="0" smtClean="0"/>
          </a:p>
          <a:p>
            <a:r>
              <a:rPr lang="fi-FI" sz="1700" dirty="0" smtClean="0"/>
              <a:t>Suoritustavat</a:t>
            </a:r>
            <a:endParaRPr lang="fi-FI" sz="1700" dirty="0"/>
          </a:p>
          <a:p>
            <a:pPr lvl="1"/>
            <a:r>
              <a:rPr lang="fi-FI" sz="1700" dirty="0" smtClean="0"/>
              <a:t>Yksilö</a:t>
            </a:r>
            <a:r>
              <a:rPr lang="fi-FI" sz="1700" dirty="0"/>
              <a:t>- ja ryhmäohjaus ja oma opetus (suunnittelu, toteutus ja arviointi)</a:t>
            </a:r>
          </a:p>
          <a:p>
            <a:pPr lvl="1"/>
            <a:r>
              <a:rPr lang="fi-FI" sz="1700" dirty="0" smtClean="0"/>
              <a:t>Ilmiöpohjainen </a:t>
            </a:r>
            <a:r>
              <a:rPr lang="fi-FI" sz="1700" dirty="0"/>
              <a:t>opetus ja erilaisten ilmiöiden tarkastelu 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1700" b="1" dirty="0"/>
          </a:p>
          <a:p>
            <a:r>
              <a:rPr lang="fi-FI" sz="1700" dirty="0" smtClean="0"/>
              <a:t>Sisältö</a:t>
            </a:r>
          </a:p>
          <a:p>
            <a:pPr marL="742930" lvl="2" indent="-342891"/>
            <a:r>
              <a:rPr lang="fi-FI" sz="1700" dirty="0"/>
              <a:t>Opetuksen ja oppimiskokonaisuuden suunnittelu, toteutus, arviointi ja palautteen </a:t>
            </a:r>
            <a:r>
              <a:rPr lang="fi-FI" sz="1700" dirty="0" smtClean="0"/>
              <a:t>anto</a:t>
            </a:r>
          </a:p>
          <a:p>
            <a:pPr marL="742930" lvl="2" indent="-342891"/>
            <a:r>
              <a:rPr lang="fi-FI" sz="1700" dirty="0"/>
              <a:t>Koulun </a:t>
            </a:r>
            <a:r>
              <a:rPr lang="fi-FI" sz="1700" dirty="0" smtClean="0"/>
              <a:t>toiminta- ja arviointikulttuuri </a:t>
            </a:r>
          </a:p>
          <a:p>
            <a:pPr marL="742930" lvl="2" indent="-342891"/>
            <a:r>
              <a:rPr lang="fi-FI" sz="1700" dirty="0"/>
              <a:t>Oppimisen tuki ja </a:t>
            </a:r>
            <a:r>
              <a:rPr lang="fi-FI" sz="1700" dirty="0" smtClean="0"/>
              <a:t>oppilashuolto</a:t>
            </a:r>
            <a:endParaRPr lang="fi-FI" sz="1700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Jyväskylän normaalikoulu - opetusharjoittelu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Harjoittelun </a:t>
            </a:r>
            <a:r>
              <a:rPr lang="fi-FI" dirty="0" err="1" smtClean="0"/>
              <a:t>osaamistavoitteet/ops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1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i-FI" dirty="0" smtClean="0"/>
          </a:p>
          <a:p>
            <a:r>
              <a:rPr lang="fi-FI" dirty="0" smtClean="0"/>
              <a:t>luokkatyöskentelyä </a:t>
            </a:r>
            <a:r>
              <a:rPr lang="fi-FI" dirty="0"/>
              <a:t>noin </a:t>
            </a:r>
            <a:r>
              <a:rPr lang="fi-FI" dirty="0" smtClean="0"/>
              <a:t>kuuden </a:t>
            </a:r>
            <a:r>
              <a:rPr lang="fi-FI" dirty="0"/>
              <a:t>viikon </a:t>
            </a:r>
            <a:r>
              <a:rPr lang="fi-FI" dirty="0" smtClean="0"/>
              <a:t>ajan normaalikoululla ja  yhteistyökoululla</a:t>
            </a:r>
            <a:endParaRPr lang="fi-FI" dirty="0"/>
          </a:p>
          <a:p>
            <a:r>
              <a:rPr lang="fi-FI" dirty="0"/>
              <a:t>ohjauksiin (yksilö- ja ryhmäohjaukset) ja yhteisiin tilauksiin osallistuminen, </a:t>
            </a:r>
            <a:r>
              <a:rPr lang="fi-FI" dirty="0" smtClean="0"/>
              <a:t>loppukeskustelut</a:t>
            </a:r>
            <a:endParaRPr lang="fi-FI" dirty="0"/>
          </a:p>
          <a:p>
            <a:r>
              <a:rPr lang="fi-FI" dirty="0"/>
              <a:t>laajahkon oppimiskokonaisuuden / -kokonaisuuksien suunnittelu, toteutus ja arviointi </a:t>
            </a:r>
            <a:r>
              <a:rPr lang="fi-FI" dirty="0" smtClean="0"/>
              <a:t>                     </a:t>
            </a:r>
            <a:endParaRPr lang="fi-FI" dirty="0"/>
          </a:p>
          <a:p>
            <a:r>
              <a:rPr lang="fi-FI" dirty="0"/>
              <a:t>pidettäviä tunteja </a:t>
            </a:r>
            <a:r>
              <a:rPr lang="fi-FI" dirty="0" smtClean="0"/>
              <a:t>28 x 45 minuuttia (eli norssilla 17 x 75 minuuttia)                                    </a:t>
            </a:r>
            <a:endParaRPr lang="fi-FI" dirty="0"/>
          </a:p>
          <a:p>
            <a:r>
              <a:rPr lang="fi-FI" dirty="0"/>
              <a:t>oman harjoitteluluokan </a:t>
            </a:r>
            <a:r>
              <a:rPr lang="fi-FI" dirty="0" smtClean="0"/>
              <a:t>oppilaiden </a:t>
            </a:r>
            <a:r>
              <a:rPr lang="fi-FI" dirty="0"/>
              <a:t>toiminnan </a:t>
            </a:r>
            <a:r>
              <a:rPr lang="fi-FI" dirty="0" smtClean="0"/>
              <a:t>seuraaminen, </a:t>
            </a:r>
            <a:r>
              <a:rPr lang="fi-FI" dirty="0"/>
              <a:t>havainnointi, reflektointi ja raportointi </a:t>
            </a:r>
            <a:r>
              <a:rPr lang="fi-FI" dirty="0" smtClean="0"/>
              <a:t>(Pro-pe)</a:t>
            </a:r>
            <a:endParaRPr lang="fi-FI" dirty="0"/>
          </a:p>
          <a:p>
            <a:r>
              <a:rPr lang="fi-FI" dirty="0"/>
              <a:t>vertaisseuranta </a:t>
            </a:r>
            <a:r>
              <a:rPr lang="fi-FI" b="1" dirty="0">
                <a:solidFill>
                  <a:srgbClr val="012F6B"/>
                </a:solidFill>
              </a:rPr>
              <a:t>min. 5 h: </a:t>
            </a:r>
            <a:r>
              <a:rPr lang="fi-FI" dirty="0"/>
              <a:t>havainnointi, reflektointi ja raportointi</a:t>
            </a:r>
          </a:p>
          <a:p>
            <a:r>
              <a:rPr lang="fi-FI" dirty="0" smtClean="0"/>
              <a:t>koulun </a:t>
            </a:r>
            <a:r>
              <a:rPr lang="fi-FI" dirty="0"/>
              <a:t>toimintakulttuuriin ja </a:t>
            </a:r>
            <a:r>
              <a:rPr lang="fi-FI" dirty="0" smtClean="0"/>
              <a:t>oppimisen tukeen </a:t>
            </a:r>
            <a:r>
              <a:rPr lang="fi-FI" dirty="0"/>
              <a:t>tutustuminen</a:t>
            </a:r>
          </a:p>
          <a:p>
            <a:r>
              <a:rPr lang="fi-FI" dirty="0" smtClean="0"/>
              <a:t>itsenäinen </a:t>
            </a:r>
            <a:r>
              <a:rPr lang="fi-FI" dirty="0"/>
              <a:t>työskentely   </a:t>
            </a:r>
          </a:p>
          <a:p>
            <a:r>
              <a:rPr lang="fi-FI" dirty="0" err="1" smtClean="0"/>
              <a:t>Prope-raportin</a:t>
            </a:r>
            <a:r>
              <a:rPr lang="fi-FI" dirty="0" smtClean="0"/>
              <a:t> </a:t>
            </a:r>
            <a:r>
              <a:rPr lang="fi-FI" dirty="0"/>
              <a:t>laatiminen</a:t>
            </a:r>
          </a:p>
          <a:p>
            <a:r>
              <a:rPr lang="fi-FI" dirty="0"/>
              <a:t>palautelomake</a:t>
            </a:r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 ja suoritustapa</a:t>
            </a:r>
          </a:p>
        </p:txBody>
      </p:sp>
    </p:spTree>
    <p:extLst>
      <p:ext uri="{BB962C8B-B14F-4D97-AF65-F5344CB8AC3E}">
        <p14:creationId xmlns:p14="http://schemas.microsoft.com/office/powerpoint/2010/main" val="16616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0547351" cy="1066800"/>
          </a:xfrm>
        </p:spPr>
        <p:txBody>
          <a:bodyPr>
            <a:normAutofit fontScale="90000"/>
          </a:bodyPr>
          <a:lstStyle/>
          <a:p>
            <a:r>
              <a:rPr lang="fi-FI" dirty="0" err="1" smtClean="0">
                <a:solidFill>
                  <a:srgbClr val="3333CC"/>
                </a:solidFill>
              </a:rPr>
              <a:t>Prope</a:t>
            </a:r>
            <a:r>
              <a:rPr lang="fi-FI" dirty="0" smtClean="0">
                <a:solidFill>
                  <a:srgbClr val="3333CC"/>
                </a:solidFill>
              </a:rPr>
              <a:t> ja opettajankoulutuksen 6 ydinosaamisaluetta</a:t>
            </a:r>
            <a:endParaRPr lang="fi-FI" dirty="0">
              <a:solidFill>
                <a:srgbClr val="3333C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113" y="703093"/>
            <a:ext cx="10547351" cy="5205163"/>
          </a:xfrm>
        </p:spPr>
        <p:txBody>
          <a:bodyPr>
            <a:normAutofit fontScale="40000" lnSpcReduction="20000"/>
          </a:bodyPr>
          <a:lstStyle/>
          <a:p>
            <a:endParaRPr lang="fi-FI" sz="3500" dirty="0"/>
          </a:p>
          <a:p>
            <a:endParaRPr lang="fi-FI" sz="3500" dirty="0"/>
          </a:p>
          <a:p>
            <a:pPr marL="0" indent="0">
              <a:buNone/>
            </a:pPr>
            <a:r>
              <a:rPr lang="fi-FI" sz="4000" b="1" dirty="0" smtClean="0"/>
              <a:t>1. EETTINEN </a:t>
            </a:r>
            <a:r>
              <a:rPr lang="fi-FI" sz="4000" b="1" dirty="0"/>
              <a:t>OSAAMINEN</a:t>
            </a:r>
            <a:r>
              <a:rPr lang="fi-FI" sz="4000" dirty="0"/>
              <a:t>: opiskelija pystyy tunnistamaan ja analysoimaan toimintaansa eettiseltä kannalta ja toimimaan ristiriitatilanteissa eettisten periaatteiden pohjalta.</a:t>
            </a:r>
          </a:p>
          <a:p>
            <a:pPr marL="0" indent="0">
              <a:buNone/>
            </a:pPr>
            <a:r>
              <a:rPr lang="fi-FI" sz="4000" b="1" dirty="0"/>
              <a:t>2</a:t>
            </a:r>
            <a:r>
              <a:rPr lang="fi-FI" sz="4000" b="1" dirty="0" smtClean="0"/>
              <a:t>. INTELLEKTUAALINEN </a:t>
            </a:r>
            <a:r>
              <a:rPr lang="fi-FI" sz="4000" b="1" dirty="0"/>
              <a:t>OSAAMINEN</a:t>
            </a:r>
            <a:r>
              <a:rPr lang="fi-FI" sz="4000" dirty="0"/>
              <a:t>: opiskelija perustaa toimintansa ja ammatillisen kehittymisensä tieteelliselle ajattelulle.</a:t>
            </a:r>
          </a:p>
          <a:p>
            <a:pPr marL="0" indent="0">
              <a:buNone/>
            </a:pPr>
            <a:r>
              <a:rPr lang="fi-FI" sz="4000" b="1" dirty="0"/>
              <a:t>3</a:t>
            </a:r>
            <a:r>
              <a:rPr lang="fi-FI" sz="4000" b="1" dirty="0" smtClean="0"/>
              <a:t>. VIESTINTÄ </a:t>
            </a:r>
            <a:r>
              <a:rPr lang="fi-FI" sz="4000" b="1" dirty="0"/>
              <a:t>JA VUOROVAIKUTUSOSAAMINEN</a:t>
            </a:r>
            <a:r>
              <a:rPr lang="fi-FI" sz="4000" dirty="0"/>
              <a:t>: opiskelija haluaa ja kykenee toimimaan yhteistoiminnallisesti vuorovaikutustilanteissa ja ryhmissä. opiskelija on kykenevä ja kiinnostunut kuuntelemaan toista ja kykenevä viestimään erilaisissa vuorovaikutussuhteissa.</a:t>
            </a:r>
          </a:p>
          <a:p>
            <a:pPr marL="0" indent="0">
              <a:buNone/>
            </a:pPr>
            <a:r>
              <a:rPr lang="fi-FI" sz="4000" b="1" dirty="0"/>
              <a:t>4</a:t>
            </a:r>
            <a:r>
              <a:rPr lang="fi-FI" sz="4000" b="1" dirty="0" smtClean="0"/>
              <a:t>. KULTTUURINEN</a:t>
            </a:r>
            <a:r>
              <a:rPr lang="fi-FI" sz="4000" b="1" dirty="0"/>
              <a:t>, YHTEISÖLLINEN JA YHTEISKUNNALLINEN OSAAMINEN</a:t>
            </a:r>
            <a:r>
              <a:rPr lang="fi-FI" sz="4000" dirty="0"/>
              <a:t>: opiskelija kykenee arvioimaan yhteisön arvoja ja toimintakäytänteitä ja osallistuu niiden kehittämiseen, esim. kykenee näkemään asioita toisin, arvioimaan ja muuttamaan niitä. opiskelija tunnistaa koulua ja kasvatusta koskevia käytänteitä ja monikulttuurisuuden ilmentymiä.</a:t>
            </a:r>
          </a:p>
          <a:p>
            <a:pPr marL="0" indent="0">
              <a:buNone/>
            </a:pPr>
            <a:r>
              <a:rPr lang="fi-FI" sz="4000" b="1" dirty="0"/>
              <a:t>5</a:t>
            </a:r>
            <a:r>
              <a:rPr lang="fi-FI" sz="4000" b="1" dirty="0" smtClean="0"/>
              <a:t>. PEDAGOGINEN </a:t>
            </a:r>
            <a:r>
              <a:rPr lang="fi-FI" sz="4000" b="1" dirty="0"/>
              <a:t>OSAAMINEN</a:t>
            </a:r>
            <a:r>
              <a:rPr lang="fi-FI" sz="4000" dirty="0"/>
              <a:t>: opiskelija kykenee suunnittelemaan, toteuttamaan, eriyttämään, arvioimaan ja kehittämään erilaisia oppimisprosesseja.</a:t>
            </a:r>
          </a:p>
          <a:p>
            <a:pPr marL="0" indent="0">
              <a:buNone/>
            </a:pPr>
            <a:r>
              <a:rPr lang="fi-FI" sz="4000" b="1" dirty="0"/>
              <a:t>6</a:t>
            </a:r>
            <a:r>
              <a:rPr lang="fi-FI" sz="4000" b="1" dirty="0" smtClean="0"/>
              <a:t>. ESTEETTINEN </a:t>
            </a:r>
            <a:r>
              <a:rPr lang="fi-FI" sz="4000" b="1" dirty="0"/>
              <a:t>OSAAMINEN</a:t>
            </a:r>
            <a:r>
              <a:rPr lang="fi-FI" sz="4000" dirty="0"/>
              <a:t>: opiskelija ymmärtää ihmisen kehollisena olentona, jolla on mahdollisuus kokonaisvaltaiseen moniaistiseen ympäristön kokemiseen. hän pystyy luomaan välitöntä ja ennalta määrittelemätöntä aistimista merkitsevän esteettisen todellisuussuhteen ympäröivään maailmaan.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5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712" y="2057269"/>
            <a:ext cx="10680578" cy="4513396"/>
          </a:xfrm>
        </p:spPr>
        <p:txBody>
          <a:bodyPr>
            <a:normAutofit/>
          </a:bodyPr>
          <a:lstStyle/>
          <a:p>
            <a:r>
              <a:rPr lang="fi-FI" dirty="0" smtClean="0"/>
              <a:t>Harjoittelun tavoite: opiskelija </a:t>
            </a:r>
            <a:r>
              <a:rPr lang="fi-FI" dirty="0"/>
              <a:t>kykenee </a:t>
            </a:r>
            <a:r>
              <a:rPr lang="fi-FI" b="1" dirty="0"/>
              <a:t>arvioimaan </a:t>
            </a:r>
            <a:r>
              <a:rPr lang="fi-FI" dirty="0"/>
              <a:t>monipuolisesti, </a:t>
            </a:r>
            <a:r>
              <a:rPr lang="fi-FI" dirty="0" smtClean="0"/>
              <a:t>tarkoituksenmukaisesti </a:t>
            </a:r>
            <a:r>
              <a:rPr lang="fi-FI" dirty="0"/>
              <a:t>ja laadukkaasti</a:t>
            </a:r>
          </a:p>
          <a:p>
            <a:r>
              <a:rPr lang="fi-FI" dirty="0"/>
              <a:t>Perusopetuksen opetussuunnitelman perusteet 2014 (OPS 2014, 46–60 )</a:t>
            </a:r>
          </a:p>
          <a:p>
            <a:r>
              <a:rPr lang="fi-FI" dirty="0" smtClean="0"/>
              <a:t>Arviointi:</a:t>
            </a:r>
          </a:p>
          <a:p>
            <a:pPr lvl="1"/>
            <a:r>
              <a:rPr lang="fi-FI" b="1" dirty="0" smtClean="0"/>
              <a:t>kannustaa</a:t>
            </a:r>
            <a:r>
              <a:rPr lang="fi-FI" dirty="0" smtClean="0"/>
              <a:t> opiskelua ja</a:t>
            </a:r>
            <a:r>
              <a:rPr lang="fi-FI" b="1" dirty="0" smtClean="0"/>
              <a:t> kehittää </a:t>
            </a:r>
            <a:r>
              <a:rPr lang="fi-FI" dirty="0" smtClean="0"/>
              <a:t>oppilaan </a:t>
            </a:r>
            <a:r>
              <a:rPr lang="fi-FI" dirty="0" err="1" smtClean="0"/>
              <a:t>itsearviointitaitoja</a:t>
            </a:r>
            <a:endParaRPr lang="fi-FI" dirty="0" smtClean="0"/>
          </a:p>
          <a:p>
            <a:pPr lvl="1"/>
            <a:r>
              <a:rPr lang="fi-FI" dirty="0" smtClean="0"/>
              <a:t>on</a:t>
            </a:r>
            <a:r>
              <a:rPr lang="fi-FI" b="1" dirty="0" smtClean="0"/>
              <a:t> pedagogisesti </a:t>
            </a:r>
            <a:r>
              <a:rPr lang="fi-FI" dirty="0" smtClean="0"/>
              <a:t>ohjaavaa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ohdistuu </a:t>
            </a:r>
            <a:r>
              <a:rPr lang="fi-FI" b="1" dirty="0" smtClean="0"/>
              <a:t>oppimiseen</a:t>
            </a:r>
            <a:r>
              <a:rPr lang="fi-FI" dirty="0" smtClean="0"/>
              <a:t>, </a:t>
            </a:r>
            <a:r>
              <a:rPr lang="fi-FI" b="1" dirty="0" smtClean="0"/>
              <a:t>työskentelyyn</a:t>
            </a:r>
            <a:r>
              <a:rPr lang="fi-FI" dirty="0" smtClean="0"/>
              <a:t> ja </a:t>
            </a:r>
            <a:r>
              <a:rPr lang="fi-FI" b="1" dirty="0" smtClean="0"/>
              <a:t>käyttäytymiseen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n opettajan ja oppilaan välistä </a:t>
            </a:r>
            <a:r>
              <a:rPr lang="fi-FI" b="1" dirty="0" smtClean="0"/>
              <a:t>vuorovaikutusta</a:t>
            </a:r>
            <a:endParaRPr lang="fi-FI" b="1" dirty="0"/>
          </a:p>
          <a:p>
            <a:pPr lvl="1">
              <a:buFont typeface="Arial"/>
              <a:buChar char="•"/>
            </a:pPr>
            <a:endParaRPr lang="fi-FI" b="1" dirty="0"/>
          </a:p>
          <a:p>
            <a:pPr lvl="1">
              <a:buFont typeface="Arial"/>
              <a:buChar char="•"/>
            </a:pPr>
            <a:endParaRPr lang="fi-FI" dirty="0" smtClean="0"/>
          </a:p>
          <a:p>
            <a:pPr lvl="1">
              <a:buFont typeface="Arial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Oppimista edistävä arviointi</a:t>
            </a:r>
          </a:p>
        </p:txBody>
      </p:sp>
    </p:spTree>
    <p:extLst>
      <p:ext uri="{BB962C8B-B14F-4D97-AF65-F5344CB8AC3E}">
        <p14:creationId xmlns:p14="http://schemas.microsoft.com/office/powerpoint/2010/main" val="14408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4730" y="727527"/>
            <a:ext cx="4809294" cy="939486"/>
          </a:xfrm>
        </p:spPr>
        <p:txBody>
          <a:bodyPr/>
          <a:lstStyle/>
          <a:p>
            <a:r>
              <a:rPr lang="fi-FI" dirty="0"/>
              <a:t>OH3-yleisaikataulusta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328824" y="1553612"/>
            <a:ext cx="5317878" cy="4649490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u"/>
            </a:pPr>
            <a:endParaRPr lang="fi-FI" sz="1800" dirty="0"/>
          </a:p>
          <a:p>
            <a:pPr marL="285750" indent="-285750">
              <a:buFont typeface="Wingdings" charset="2"/>
              <a:buChar char="u"/>
            </a:pPr>
            <a:r>
              <a:rPr lang="fi-FI" sz="1700" dirty="0" smtClean="0"/>
              <a:t>Viikko 35 </a:t>
            </a:r>
            <a:r>
              <a:rPr lang="fi-FI" sz="1700" dirty="0"/>
              <a:t>(ja </a:t>
            </a:r>
            <a:r>
              <a:rPr lang="fi-FI" sz="1700" dirty="0" smtClean="0"/>
              <a:t>36): </a:t>
            </a:r>
            <a:r>
              <a:rPr lang="fi-FI" sz="1700" dirty="0"/>
              <a:t>suunnittelu- ja seurantaviikko, ohjauksia</a:t>
            </a:r>
          </a:p>
          <a:p>
            <a:pPr marL="285750" indent="-285750">
              <a:buFont typeface="Wingdings" charset="2"/>
              <a:buChar char="u"/>
            </a:pPr>
            <a:r>
              <a:rPr lang="fi-FI" sz="1700" dirty="0"/>
              <a:t>Viikot </a:t>
            </a:r>
            <a:r>
              <a:rPr lang="fi-FI" sz="1700" dirty="0" smtClean="0"/>
              <a:t>36-40: </a:t>
            </a:r>
            <a:r>
              <a:rPr lang="fi-FI" sz="1700" dirty="0"/>
              <a:t>luokkatyöskentelyä, ohjauksia, vertaisseurannat ym.</a:t>
            </a:r>
          </a:p>
          <a:p>
            <a:pPr marL="285750" indent="-285750">
              <a:buFont typeface="Wingdings" charset="2"/>
              <a:buChar char="u"/>
            </a:pPr>
            <a:r>
              <a:rPr lang="fi-FI" sz="1700" dirty="0" err="1"/>
              <a:t>PROpe-raportin</a:t>
            </a:r>
            <a:r>
              <a:rPr lang="fi-FI" sz="1700" dirty="0"/>
              <a:t> kirjoittaminen kannattaa suorittaa prosessina, jolloin oman työn </a:t>
            </a:r>
            <a:r>
              <a:rPr lang="fi-FI" sz="1700" dirty="0" err="1"/>
              <a:t>reflektio</a:t>
            </a:r>
            <a:r>
              <a:rPr lang="fi-FI" sz="1700" dirty="0"/>
              <a:t> tukee raportointia ja opettajuuden kehittymistä. </a:t>
            </a:r>
          </a:p>
          <a:p>
            <a:pPr marL="285750" indent="-285750">
              <a:buFont typeface="Wingdings" charset="2"/>
              <a:buChar char="u"/>
            </a:pPr>
            <a:r>
              <a:rPr lang="fi-FI" sz="1700" dirty="0" smtClean="0"/>
              <a:t>Loppukeskustelun ajankohta (viikko 41/43) sovitaan opiskelija- ja luokkakohtaisesti.</a:t>
            </a:r>
          </a:p>
          <a:p>
            <a:pPr marL="285750" indent="-285750">
              <a:buFont typeface="Wingdings" charset="2"/>
              <a:buChar char="u"/>
            </a:pPr>
            <a:r>
              <a:rPr lang="fi-FI" sz="1700" dirty="0" smtClean="0"/>
              <a:t>Huomioi </a:t>
            </a:r>
            <a:r>
              <a:rPr lang="fi-FI" sz="1700" dirty="0"/>
              <a:t>voimavarasi…</a:t>
            </a:r>
          </a:p>
          <a:p>
            <a:pPr lvl="6"/>
            <a:endParaRPr lang="en-US" sz="1600" b="1" dirty="0">
              <a:solidFill>
                <a:schemeClr val="accent6"/>
              </a:solidFill>
              <a:latin typeface="Comic Sans MS" pitchFamily="66" charset="0"/>
            </a:endParaRPr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94900" y="6042025"/>
            <a:ext cx="2197100" cy="365125"/>
          </a:xfrm>
        </p:spPr>
        <p:txBody>
          <a:bodyPr/>
          <a:lstStyle/>
          <a:p>
            <a:fld id="{DC84714D-AC5B-4733-9E82-38C99528744D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11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814" y="5040142"/>
            <a:ext cx="2790825" cy="152400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724" r="30396" b="-4724"/>
          <a:stretch/>
        </p:blipFill>
        <p:spPr/>
      </p:pic>
    </p:spTree>
    <p:extLst>
      <p:ext uri="{BB962C8B-B14F-4D97-AF65-F5344CB8AC3E}">
        <p14:creationId xmlns:p14="http://schemas.microsoft.com/office/powerpoint/2010/main" val="39889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873" y="1893817"/>
            <a:ext cx="10942417" cy="4252584"/>
          </a:xfrm>
        </p:spPr>
        <p:txBody>
          <a:bodyPr>
            <a:normAutofit/>
          </a:bodyPr>
          <a:lstStyle/>
          <a:p>
            <a:pPr lvl="0"/>
            <a:r>
              <a:rPr lang="fi-FI" sz="2000" dirty="0"/>
              <a:t>Harjoittelun aloitus ma </a:t>
            </a:r>
            <a:r>
              <a:rPr lang="fi-FI" sz="2000" dirty="0" smtClean="0"/>
              <a:t>27.8.2018 </a:t>
            </a:r>
            <a:r>
              <a:rPr lang="fi-FI" sz="2000" dirty="0"/>
              <a:t>klo </a:t>
            </a:r>
            <a:r>
              <a:rPr lang="fi-FI" sz="2000" dirty="0" smtClean="0"/>
              <a:t>13.00 </a:t>
            </a:r>
            <a:r>
              <a:rPr lang="fi-FI" sz="2000" dirty="0"/>
              <a:t>(yhteinen aloitus, jonka jälkeen </a:t>
            </a:r>
            <a:r>
              <a:rPr lang="fi-FI" sz="2000" dirty="0" smtClean="0"/>
              <a:t>norssin harjoittelijoilla ohjaus </a:t>
            </a:r>
            <a:r>
              <a:rPr lang="fi-FI" sz="2000" dirty="0"/>
              <a:t>kotiluokissa)</a:t>
            </a:r>
          </a:p>
          <a:p>
            <a:pPr lvl="0"/>
            <a:r>
              <a:rPr lang="fi-FI" sz="2000" dirty="0"/>
              <a:t>Arviointiluento</a:t>
            </a:r>
            <a:r>
              <a:rPr lang="fi-FI" dirty="0"/>
              <a:t> </a:t>
            </a:r>
            <a:r>
              <a:rPr lang="fi-FI" sz="2000" dirty="0"/>
              <a:t>ti </a:t>
            </a:r>
            <a:r>
              <a:rPr lang="fi-FI" sz="2000" dirty="0" smtClean="0"/>
              <a:t>28.8. </a:t>
            </a:r>
            <a:r>
              <a:rPr lang="fi-FI" sz="2000" dirty="0"/>
              <a:t>klo </a:t>
            </a:r>
            <a:r>
              <a:rPr lang="fi-FI" sz="2000" dirty="0" smtClean="0"/>
              <a:t>14.30-16 </a:t>
            </a:r>
            <a:r>
              <a:rPr lang="fi-FI" sz="2000" dirty="0" err="1" smtClean="0"/>
              <a:t>Ag</a:t>
            </a:r>
            <a:r>
              <a:rPr lang="fi-FI" sz="2000" dirty="0" smtClean="0"/>
              <a:t> </a:t>
            </a:r>
            <a:r>
              <a:rPr lang="fi-FI" sz="2000" dirty="0" err="1" smtClean="0"/>
              <a:t>Aud</a:t>
            </a:r>
            <a:r>
              <a:rPr lang="fi-FI" sz="2000" dirty="0" smtClean="0"/>
              <a:t>. </a:t>
            </a:r>
            <a:r>
              <a:rPr lang="fi-FI" sz="2000" smtClean="0"/>
              <a:t>3 (</a:t>
            </a:r>
            <a:r>
              <a:rPr lang="fi-FI" sz="2000" dirty="0" smtClean="0"/>
              <a:t>Merja Kuosmanen)</a:t>
            </a:r>
            <a:endParaRPr lang="fi-FI" sz="2000" dirty="0"/>
          </a:p>
          <a:p>
            <a:pPr lvl="0"/>
            <a:r>
              <a:rPr lang="fi-FI" sz="2000" dirty="0"/>
              <a:t>Rehtorin luento </a:t>
            </a:r>
            <a:r>
              <a:rPr lang="fi-FI" sz="2000" dirty="0" smtClean="0"/>
              <a:t>to 13.9. klo 14.00-15.30 </a:t>
            </a:r>
            <a:r>
              <a:rPr lang="fi-FI" sz="2000" dirty="0" smtClean="0"/>
              <a:t>kuvataide-/monitoimiluokassa B253 (Markus </a:t>
            </a:r>
            <a:r>
              <a:rPr lang="fi-FI" sz="2000" dirty="0"/>
              <a:t>Leppiniemi)</a:t>
            </a:r>
          </a:p>
          <a:p>
            <a:pPr lvl="0"/>
            <a:r>
              <a:rPr lang="fi-FI" sz="2000" dirty="0" err="1"/>
              <a:t>iPad</a:t>
            </a:r>
            <a:r>
              <a:rPr lang="fi-FI" sz="2000" dirty="0"/>
              <a:t>-koulutus </a:t>
            </a:r>
            <a:r>
              <a:rPr lang="fi-FI" sz="2000" dirty="0" smtClean="0"/>
              <a:t>(</a:t>
            </a:r>
            <a:r>
              <a:rPr lang="fi-FI" sz="2000" dirty="0"/>
              <a:t>Anna Laukkarinen</a:t>
            </a:r>
            <a:r>
              <a:rPr lang="fi-FI" sz="2000" dirty="0" smtClean="0"/>
              <a:t>) to 30.8 11.00-12.30 A221 norssin harjoittelijat (Anna Laukkarinen) tai ti 4.9 14.30 -16.00 A221 Huhtasuon harjoittelijat (Anna Laukkarinen)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normaalikoulu - opetusharjoittelu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714D-AC5B-4733-9E82-38C99528744D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Tärkeitä </a:t>
            </a:r>
            <a:r>
              <a:rPr lang="fi-FI" dirty="0" smtClean="0"/>
              <a:t>päivämääriä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47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 </a:t>
            </a:r>
            <a:r>
              <a:rPr lang="fi-FI" dirty="0" smtClean="0"/>
              <a:t>huomioitavaa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Vaitiolovelvollisuus</a:t>
            </a:r>
          </a:p>
          <a:p>
            <a:r>
              <a:rPr lang="fi-FI" dirty="0"/>
              <a:t>Tekijänoikeudet esim. </a:t>
            </a:r>
            <a:r>
              <a:rPr lang="fi-FI" dirty="0">
                <a:hlinkClick r:id="rId2" action="ppaction://hlinkfile"/>
              </a:rPr>
              <a:t>kopiraitti.fi</a:t>
            </a:r>
            <a:endParaRPr lang="fi-FI" dirty="0"/>
          </a:p>
          <a:p>
            <a:r>
              <a:rPr lang="fi-FI" dirty="0"/>
              <a:t>Muistathan, että olet </a:t>
            </a:r>
            <a:r>
              <a:rPr lang="fi-FI" b="1" dirty="0"/>
              <a:t>itse</a:t>
            </a:r>
            <a:r>
              <a:rPr lang="fi-FI" dirty="0"/>
              <a:t> vastuussa tiedonkulusta (suunnitelmat,  seurantojen, keskustelujen ja ohjauksen aikataulut sekä niiden muutokset).</a:t>
            </a:r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www.norssi.jyu.fi/ohjattu-harjoittelu/luokanopettajaharjoittelu/oh3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Jyväskylän normaalikoulu - opetusharjoittelu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94900" y="6042025"/>
            <a:ext cx="2197100" cy="365125"/>
          </a:xfrm>
        </p:spPr>
        <p:txBody>
          <a:bodyPr/>
          <a:lstStyle/>
          <a:p>
            <a:fld id="{DC84714D-AC5B-4733-9E82-38C99528744D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3" b="-920"/>
          <a:stretch/>
        </p:blipFill>
        <p:spPr/>
      </p:pic>
    </p:spTree>
    <p:extLst>
      <p:ext uri="{BB962C8B-B14F-4D97-AF65-F5344CB8AC3E}">
        <p14:creationId xmlns:p14="http://schemas.microsoft.com/office/powerpoint/2010/main" val="2961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6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4BACC6"/>
      </a:hlink>
      <a:folHlink>
        <a:srgbClr val="F79646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761</Words>
  <Application>Microsoft Office PowerPoint</Application>
  <PresentationFormat>Laajakuva</PresentationFormat>
  <Paragraphs>110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Wingdings</vt:lpstr>
      <vt:lpstr>Wingdings 2</vt:lpstr>
      <vt:lpstr>Quotable</vt:lpstr>
      <vt:lpstr>PowerPoint-esitys</vt:lpstr>
      <vt:lpstr>Opetusharjoittelu 3 OKLS3139 (6 op)</vt:lpstr>
      <vt:lpstr>Harjoittelun osaamistavoitteet/ops</vt:lpstr>
      <vt:lpstr>Sisältö ja suoritustapa</vt:lpstr>
      <vt:lpstr>Prope ja opettajankoulutuksen 6 ydinosaamisaluetta</vt:lpstr>
      <vt:lpstr>Oppimista edistävä arviointi</vt:lpstr>
      <vt:lpstr>OH3-yleisaikataulusta</vt:lpstr>
      <vt:lpstr>Tärkeitä päivämääriä</vt:lpstr>
      <vt:lpstr>Muuta huomioitavaa</vt:lpstr>
      <vt:lpstr>Raportointi PROpeen</vt:lpstr>
      <vt:lpstr>OKL:n ohjaajan rooli</vt:lpstr>
      <vt:lpstr>Lähdekirjallisuutta: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Kyyrä, Anna-Mari</dc:creator>
  <cp:lastModifiedBy>Leppiniemi, Markus</cp:lastModifiedBy>
  <cp:revision>16</cp:revision>
  <dcterms:modified xsi:type="dcterms:W3CDTF">2018-08-24T11:09:09Z</dcterms:modified>
</cp:coreProperties>
</file>